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3"/>
  </p:notesMasterIdLst>
  <p:sldIdLst>
    <p:sldId id="256" r:id="rId2"/>
    <p:sldId id="461" r:id="rId3"/>
    <p:sldId id="462" r:id="rId4"/>
    <p:sldId id="315" r:id="rId5"/>
    <p:sldId id="463" r:id="rId6"/>
    <p:sldId id="387" r:id="rId7"/>
    <p:sldId id="389" r:id="rId8"/>
    <p:sldId id="464" r:id="rId9"/>
    <p:sldId id="540" r:id="rId10"/>
    <p:sldId id="460" r:id="rId11"/>
    <p:sldId id="541" r:id="rId12"/>
    <p:sldId id="542" r:id="rId13"/>
    <p:sldId id="543" r:id="rId14"/>
    <p:sldId id="544" r:id="rId15"/>
    <p:sldId id="545" r:id="rId16"/>
    <p:sldId id="546" r:id="rId17"/>
    <p:sldId id="547" r:id="rId18"/>
    <p:sldId id="548" r:id="rId19"/>
    <p:sldId id="475" r:id="rId20"/>
    <p:sldId id="549" r:id="rId21"/>
    <p:sldId id="550" r:id="rId22"/>
    <p:sldId id="551" r:id="rId23"/>
    <p:sldId id="308" r:id="rId24"/>
    <p:sldId id="536" r:id="rId25"/>
    <p:sldId id="267" r:id="rId26"/>
    <p:sldId id="552" r:id="rId27"/>
    <p:sldId id="535" r:id="rId28"/>
    <p:sldId id="285" r:id="rId29"/>
    <p:sldId id="392" r:id="rId30"/>
    <p:sldId id="316" r:id="rId31"/>
    <p:sldId id="318" r:id="rId32"/>
    <p:sldId id="482" r:id="rId33"/>
    <p:sldId id="483" r:id="rId34"/>
    <p:sldId id="484" r:id="rId35"/>
    <p:sldId id="485" r:id="rId36"/>
    <p:sldId id="486" r:id="rId37"/>
    <p:sldId id="487" r:id="rId38"/>
    <p:sldId id="320" r:id="rId39"/>
    <p:sldId id="324" r:id="rId40"/>
    <p:sldId id="553" r:id="rId41"/>
    <p:sldId id="328" r:id="rId42"/>
    <p:sldId id="332" r:id="rId43"/>
    <p:sldId id="490" r:id="rId44"/>
    <p:sldId id="338" r:id="rId45"/>
    <p:sldId id="492" r:id="rId46"/>
    <p:sldId id="493" r:id="rId47"/>
    <p:sldId id="494" r:id="rId48"/>
    <p:sldId id="537" r:id="rId49"/>
    <p:sldId id="538" r:id="rId50"/>
    <p:sldId id="539" r:id="rId51"/>
    <p:sldId id="491" r:id="rId52"/>
    <p:sldId id="377" r:id="rId53"/>
    <p:sldId id="359" r:id="rId54"/>
    <p:sldId id="362" r:id="rId55"/>
    <p:sldId id="496" r:id="rId56"/>
    <p:sldId id="356" r:id="rId57"/>
    <p:sldId id="393" r:id="rId58"/>
    <p:sldId id="341" r:id="rId59"/>
    <p:sldId id="349" r:id="rId60"/>
    <p:sldId id="497" r:id="rId61"/>
    <p:sldId id="606" r:id="rId62"/>
    <p:sldId id="371" r:id="rId63"/>
    <p:sldId id="352" r:id="rId64"/>
    <p:sldId id="408" r:id="rId65"/>
    <p:sldId id="409" r:id="rId66"/>
    <p:sldId id="410" r:id="rId67"/>
    <p:sldId id="287" r:id="rId68"/>
    <p:sldId id="411" r:id="rId69"/>
    <p:sldId id="412" r:id="rId70"/>
    <p:sldId id="414" r:id="rId71"/>
    <p:sldId id="415" r:id="rId72"/>
    <p:sldId id="416" r:id="rId73"/>
    <p:sldId id="554" r:id="rId74"/>
    <p:sldId id="555" r:id="rId75"/>
    <p:sldId id="556" r:id="rId76"/>
    <p:sldId id="557" r:id="rId77"/>
    <p:sldId id="558" r:id="rId78"/>
    <p:sldId id="560" r:id="rId79"/>
    <p:sldId id="561" r:id="rId80"/>
    <p:sldId id="562" r:id="rId81"/>
    <p:sldId id="567" r:id="rId82"/>
    <p:sldId id="571" r:id="rId83"/>
    <p:sldId id="607" r:id="rId84"/>
    <p:sldId id="574" r:id="rId85"/>
    <p:sldId id="582" r:id="rId86"/>
    <p:sldId id="588" r:id="rId87"/>
    <p:sldId id="590" r:id="rId88"/>
    <p:sldId id="597" r:id="rId89"/>
    <p:sldId id="602" r:id="rId90"/>
    <p:sldId id="604" r:id="rId91"/>
    <p:sldId id="605" r:id="rId9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7-04-09T16:25:50.25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32,'24'0,"26"0,-25 0,0 0,-1 0,1 0,0 0,0 0,0 0,-1 0,1 0,0 0,0 0,0 0,0 0,-1 0,1 0,0 0,0 0,0 0,-1 0,1 0,25 0,-25 0,-1 0,1 0,0 0,0 0,0 0,-1 0,26 0,-25 0,24 0,-24 0,0 0,25 0,-26 0,1 0,0 0,0 0,0 0,-1 0,1 0,0 25,0-25,0 0,-1 0,1 0,0 0,0 0,0 0</inkml:trace>
</inkml:ink>
</file>

<file path=ppt/ink/ink10.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7-04-09T16:26:57.80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27,'0'-25,"0"25,50 0,-25 0,24 0,26 0,-26 25,26-25,-26 24,-24-24,0 0,24 0,-24 0,25 25,-25-25,-1 0,-24 25,50-25,-25 0,0 25,-1-25</inkml:trace>
</inkml:ink>
</file>

<file path=ppt/ink/ink1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7-04-09T16:27:00.90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0 129,'0'-25,"0"1,25-26,0 50,0 0,24 0,-24-25,25 25,-25 0,49 0,-49 0,25 0,-26 0,1 0,0 0,0 0,0 0,-1 0,1 0,50 50,-51-50,1 0,0 0,0 0,0 25,-1-25,1 0,0 0,0 0,0 0,-1 0,1 0,0 0,0 0</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7-04-09T16:25:54.45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0,'0'25,"0"-25,25 0,-1 0,1 0,0 0,-25 25,25-25,0 0,24 0,-24 24,0-24,0 0,0 0,-1 25,1-25,0 0,0 0,0 0,-1 0,1 0,0 0,0 0,0 25,-1-25,1 0,0 0,0 0,0 0,-1 0,26 0,0 0,-26 0,1 0,0 0,0 0,24 0,-24 0,0 0,49 0,-49 0,0 0,0 0,0 0,-1 0,1 0,0 0,-25 0,25 0,0 0,-1 0,1 0,0 0,0 0,0 0,0-25,24 25,1 0,-25 0,-25-25</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7-04-09T16:25:57.50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18,'0'0,"25"0,0 0,0 0,49 0,-49 0,0 0,0 0,0 0,-1 0,1 0,0 0,0 0,0 0,-1 0,26 0,-25 0,24 0,-24 0,0 0,0 0,24 0,-24 0,0 0,0 0,0 0,-1 0,1 0,0 0,0 0,0 0,-1 0,1 0,50 0,-51 0,26 0,0 0,-26 0,1 49,25-49,-25 0,24 0,-24 0,0 0,25 0,-1 0,1 0,-25 0,-25-24,24 24,26 0,-25 0,0 0,-1 0,1 0</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7-04-09T16:26:04.78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0 131,'50'0,"-26"24,1 1,0 0,0-25,0 25,-1-25,1 0,0 0,0 0,0 0,0 25,-1-25,1 0,0 0,0 0,0 0,-1 0,1 24,0-24,25 0,-26 0,1 0,0 0,-25 25,25-25,0 0,-1 25,1-25,0 0,0 0,0 0,-1 0,1 0,0 0,0 0,0 0,-1 0,1 0,50 0,-51 0,26 0,-25 0,0 0,-1 0,1 0,0 0,0 0,0 0,0-25,-25 0,0 1,0-76,-75 51,50 24,-24 0,24 25,-25 0,25-25,1 25,-51 0,50 0,1 0,-1 0,0 0,0 0,-24 0,24 0,-25 0,25 0,-49 0,49 0,0 0,-24 0,24 0,-25 0,-24 0,49 0,0 0,1 0,-1 0,-50 0,1 0,49 0,-25 0,26 0,24 0,0 25</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7-04-09T16:26:10.16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0 157,'24'0,"1"0,0 0,0-50,24 50,-24 0,0-24,0 24,0 0,0 0,-25-25,24 25,1 0,0 0,0 0,0 0,-1 0,1 0,0 0,0 0,0 0,-1-25,1 25,0 0,0 0,0 0,24 0,-24 0,0 0,0 0,-1 0,1 0,0 0,0 0,0 0,-1 0,1 0,0 0,0 0,24 0,26 0,-50 0,-1 0,1 0,0 0,0 0,0 0,24 0,-24 0,0 0,0 0,0 0,-1 0,26 0,-25 0,0 0,-1 0,26 0,-25 0,24 50,-24-50,0 0,-25 24,74-24,-49 0,25 0,-25 0,-1 0,1 0,0 0,0 0,24 0,-24 0,50 0,-51 0,1 0,0 0,0 25,0-25,0 0,-1 0,1 0,25 0,-25 0,-1 0,1 0,0 0,0 0,24 0,-24 0,0 0,0 0,0 0,-1 0,1 0,0 0,0 0,-25 0</inkml:trace>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7-04-09T16:26:19.12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0,'24'0,"1"25,25-1,-25-24,-1 25,1-25,0 25,50-25,-51 25,1 0,0-25,0 0,74 74,-49-74,-1 25,-24 0,25-25,-26 0,1 0,0 0,0 0,0 0,-1 0,1 24,0 1,0 0,0-25</inkml:trace>
</inkml:ink>
</file>

<file path=ppt/ink/ink7.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7-04-09T16:26:21.95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62,'50'0,"0"0,-26 0,26 0,0 0,-26 0,1 0,0 0,0 0,24 0,-24 0,0 0,0 0,-25 0,124 0,74-50,-74 50,25 0,-74 0,-1 0,-24 0,-26 0,1 0,50 0,-26 25,1-25,24 25,-24-25,-25 25,-1-25,1 0,0 0,49 0,-49 0,25 0,-25 24,24-24,26 0,24 0,-49-49,24 49,-24 0,-26 0,1 0,0 0,0 0,0 0,-1 0,1 0,50 0,-26 0,-24 0,25 0,-26 0,1 0,0 0,49 0,-49 0,25 0,-25 0,-1 0,1 0,0 0,0 0,0 0,24 0,-24 0,49 0,-24 0,-25 0,25 0,-26 0,1 0,50 0,-51 0,26 0,-25 0,24 0,-24 0,0 0,25 0,-26 0,26 0,0 0,-26 0,1 0,0 0,0 0,0 0,-25-25,49 25,26-25,-26 25,1 0,-1 0,1 0,-25 0,25 0,-26 0,1 0,0 0,0 0,24 0,1 0,-25 0,0 0,-1 0,1 0,0 0,0 0,0 0,-1 0,1 0,0 0,0 0,0 0,24 0,26 0,-51 0,51 0,-1 0,-24 0,-1 0,-24 0,0 0,0 0,25 0,-26 0,1 0,25 0,-25 0,-1 0,1 0,0 0,0 0,0 0,-1 0,1 0,0 0,0 0,0 0,-1 0,1 0,25 0,-25 0,-1 0,1 0,0 0,0 0,0 0,-1 0</inkml:trace>
</inkml:ink>
</file>

<file path=ppt/ink/ink8.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7-04-09T16:26:33.07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0 151,'0'0,"25"0,0 0,0 0,0 0,-1 0,1 0,0 0,0 0,24-25,26 25,-26-49,26 49,-50-25,-1 25,26 0,-25 0,0 0,24-25,26 25,-26 0,-24 0,25 0,-1 0,-24 0,0 0,0 0,24 0,-24 0,25 0,-26 0,1 0,25 0,0 0,-1 0,-24 0,25 0,-26 0,1 0,0 0,0 0,-25-25,49 25,26 0,-26 0,-24 0,50 0,-26 0,-24 0,0 25,24-25,26 0,-26 0,1 0,-25 25,0-25,-1 0,1 0,25 0,0 0,-26 0,26 0,0 0,-26 0,1 0,25 0,-50 0,49 0,1 0,0 0,24 25,-24-25,24 0,-24 0,24 24,-24-24,74 0,24 0,-48 0,24 0,25 0,-100 0,26 0,-51 0,26 0,-25 25,0-25,-1 0,26 0,24 0,26 0,24-25,74 1,-49-26,-25 50,0-25,-74 25,49 0,-50 0,-24 0,50 0,-51 0,1 0,0 0,0 0,24 25,1-25,-25 0,0 25,24-25,26 0,-26 0,26 0,-50 0,24 0,-24 0,0 25,0-25,-1 49,1-49,0 0,-25 25,25-25,0 0,24 0,-24 0,0 0,0 0,-1 0,1 0,0 25,0-25</inkml:trace>
</inkml:ink>
</file>

<file path=ppt/ink/ink9.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7-04-09T16:26:55.82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17,'0'0,"25"0,24 0,-24 0,25 0,-26 0,26 0,25 0,-26 0,-24 0,0 0,0 0,49 0,-49 0,0 0,-1 25,26-1,-25 1,0-25,24 25,-24-25,-25 25,50-25,-26 0,1 0,0 25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DC70BC-11BE-47C0-8C35-9DBAE3042017}" type="datetimeFigureOut">
              <a:rPr lang="en-IN" smtClean="0"/>
              <a:t>18-03-2021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177822-B766-4321-BF1B-F8FE590CA749}" type="slidenum">
              <a:rPr lang="en-IN" smtClean="0"/>
              <a:t>‹#›</a:t>
            </a:fld>
            <a:endParaRPr lang="en-IN"/>
          </a:p>
        </p:txBody>
      </p:sp>
    </p:spTree>
    <p:extLst>
      <p:ext uri="{BB962C8B-B14F-4D97-AF65-F5344CB8AC3E}">
        <p14:creationId xmlns:p14="http://schemas.microsoft.com/office/powerpoint/2010/main" val="495988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899"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r>
              <a:rPr lang="en-US" dirty="0"/>
              <a:t>Here is a </a:t>
            </a:r>
            <a:r>
              <a:rPr lang="en-US" dirty="0" err="1"/>
              <a:t>diagramatic</a:t>
            </a:r>
            <a:r>
              <a:rPr lang="en-US" dirty="0"/>
              <a:t> representation of a lipoprotein.  </a:t>
            </a:r>
          </a:p>
          <a:p>
            <a:pPr eaLnBrk="1" hangingPunct="1">
              <a:spcBef>
                <a:spcPct val="0"/>
              </a:spcBef>
            </a:pPr>
            <a:r>
              <a:rPr lang="en-US" dirty="0"/>
              <a:t>Plasma lipoproteins are spherical particles containing a hydrophobic core composed predominately of triglyceride and / or cholesterol esters and a surface coat whose primary component is a </a:t>
            </a:r>
            <a:r>
              <a:rPr lang="en-US" dirty="0" err="1"/>
              <a:t>phopholipid</a:t>
            </a:r>
            <a:r>
              <a:rPr lang="en-US" dirty="0"/>
              <a:t> monolayer. Interspersed in the </a:t>
            </a:r>
            <a:r>
              <a:rPr lang="en-US" dirty="0" err="1"/>
              <a:t>phopholipid</a:t>
            </a:r>
            <a:r>
              <a:rPr lang="en-US" dirty="0"/>
              <a:t> coat are free cholesterol and </a:t>
            </a:r>
            <a:r>
              <a:rPr lang="en-US" dirty="0" err="1"/>
              <a:t>apolipoproteins</a:t>
            </a:r>
            <a:r>
              <a:rPr lang="en-US" dirty="0"/>
              <a:t>. </a:t>
            </a:r>
          </a:p>
          <a:p>
            <a:pPr eaLnBrk="1" hangingPunct="1">
              <a:spcBef>
                <a:spcPct val="0"/>
              </a:spcBef>
            </a:pPr>
            <a:endParaRPr lang="en-US" dirty="0"/>
          </a:p>
          <a:p>
            <a:pPr eaLnBrk="1" hangingPunct="1">
              <a:spcBef>
                <a:spcPct val="0"/>
              </a:spcBef>
            </a:pPr>
            <a:r>
              <a:rPr lang="en-US" dirty="0"/>
              <a:t>(</a:t>
            </a:r>
            <a:r>
              <a:rPr lang="en-US" dirty="0" err="1"/>
              <a:t>Apoproteins</a:t>
            </a:r>
            <a:r>
              <a:rPr lang="en-US" dirty="0"/>
              <a:t> are the protein portion of the lipoproteins)</a:t>
            </a:r>
          </a:p>
          <a:p>
            <a:pPr eaLnBrk="1" hangingPunct="1">
              <a:spcBef>
                <a:spcPct val="0"/>
              </a:spcBef>
            </a:pPr>
            <a:endParaRPr lang="en-US" dirty="0"/>
          </a:p>
          <a:p>
            <a:pPr eaLnBrk="1" hangingPunct="1">
              <a:spcBef>
                <a:spcPct val="0"/>
              </a:spcBef>
            </a:pP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IN" dirty="0"/>
              <a:t>high-fat diet, diabetes mellitus, obesity, hypothyroidism, renal disease, HIV infection, </a:t>
            </a:r>
            <a:r>
              <a:rPr lang="en-IN" dirty="0" err="1"/>
              <a:t>estrogen</a:t>
            </a:r>
            <a:r>
              <a:rPr lang="en-IN" dirty="0"/>
              <a:t> deficiency, alcohol use, drugs</a:t>
            </a:r>
          </a:p>
        </p:txBody>
      </p:sp>
      <p:sp>
        <p:nvSpPr>
          <p:cNvPr id="4" name="Slide Number Placeholder 3"/>
          <p:cNvSpPr>
            <a:spLocks noGrp="1"/>
          </p:cNvSpPr>
          <p:nvPr>
            <p:ph type="sldNum" sz="quarter" idx="5"/>
          </p:nvPr>
        </p:nvSpPr>
        <p:spPr/>
        <p:txBody>
          <a:bodyPr/>
          <a:lstStyle/>
          <a:p>
            <a:pPr>
              <a:defRPr/>
            </a:pPr>
            <a:fld id="{1BD549CE-6BAD-4841-8DBF-E36D8F32C168}" type="slidenum">
              <a:rPr lang="en-US" smtClean="0"/>
              <a:pPr>
                <a:defRPr/>
              </a:pPr>
              <a:t>53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algn="just" eaLnBrk="1" hangingPunct="1">
              <a:lnSpc>
                <a:spcPct val="150000"/>
              </a:lnSpc>
              <a:spcBef>
                <a:spcPts val="1800"/>
              </a:spcBef>
            </a:pPr>
            <a:r>
              <a:rPr lang="en-IN" dirty="0" err="1"/>
              <a:t>Palmar</a:t>
            </a:r>
            <a:r>
              <a:rPr lang="en-IN" dirty="0"/>
              <a:t> </a:t>
            </a:r>
            <a:r>
              <a:rPr lang="en-IN" dirty="0" err="1"/>
              <a:t>xanthomas</a:t>
            </a:r>
            <a:r>
              <a:rPr lang="en-IN" dirty="0"/>
              <a:t> (alternatively called </a:t>
            </a:r>
            <a:r>
              <a:rPr lang="en-IN" dirty="0" err="1"/>
              <a:t>xanthomata</a:t>
            </a:r>
            <a:r>
              <a:rPr lang="en-IN" dirty="0"/>
              <a:t> </a:t>
            </a:r>
            <a:r>
              <a:rPr lang="en-IN" dirty="0" err="1"/>
              <a:t>striata</a:t>
            </a:r>
            <a:r>
              <a:rPr lang="en-IN" dirty="0"/>
              <a:t> </a:t>
            </a:r>
            <a:r>
              <a:rPr lang="en-IN" dirty="0" err="1"/>
              <a:t>palmaris</a:t>
            </a:r>
            <a:r>
              <a:rPr lang="en-IN" dirty="0"/>
              <a:t>) are orange-yellow discolorations of the creases in the palms and wrists</a:t>
            </a:r>
          </a:p>
          <a:p>
            <a:pPr algn="just" eaLnBrk="1" hangingPunct="1">
              <a:lnSpc>
                <a:spcPct val="150000"/>
              </a:lnSpc>
              <a:spcBef>
                <a:spcPts val="1800"/>
              </a:spcBef>
            </a:pPr>
            <a:r>
              <a:rPr lang="en-IN" dirty="0"/>
              <a:t>In FDBL, in contrast to other disorders of elevated triglycerides, the plasma levels of cholesterol and triglyceride are often elevated to a similar degree and the level of HDL-C is usually normal rather than being low</a:t>
            </a:r>
          </a:p>
          <a:p>
            <a:pPr eaLnBrk="1" hangingPunct="1"/>
            <a:endParaRPr lang="en-IN" dirty="0"/>
          </a:p>
        </p:txBody>
      </p:sp>
      <p:sp>
        <p:nvSpPr>
          <p:cNvPr id="4" name="Slide Number Placeholder 3"/>
          <p:cNvSpPr>
            <a:spLocks noGrp="1"/>
          </p:cNvSpPr>
          <p:nvPr>
            <p:ph type="sldNum" sz="quarter" idx="5"/>
          </p:nvPr>
        </p:nvSpPr>
        <p:spPr/>
        <p:txBody>
          <a:bodyPr/>
          <a:lstStyle/>
          <a:p>
            <a:pPr>
              <a:defRPr/>
            </a:pPr>
            <a:fld id="{0CEFD88B-85C7-4AD1-B72B-0EDECD073AA1}" type="slidenum">
              <a:rPr lang="en-US" smtClean="0"/>
              <a:pPr>
                <a:defRPr/>
              </a:pPr>
              <a:t>54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IN"/>
              <a:t>and either a normal or elevated plasma level of HDL-C</a:t>
            </a:r>
          </a:p>
        </p:txBody>
      </p:sp>
      <p:sp>
        <p:nvSpPr>
          <p:cNvPr id="4" name="Slide Number Placeholder 3"/>
          <p:cNvSpPr>
            <a:spLocks noGrp="1"/>
          </p:cNvSpPr>
          <p:nvPr>
            <p:ph type="sldNum" sz="quarter" idx="5"/>
          </p:nvPr>
        </p:nvSpPr>
        <p:spPr/>
        <p:txBody>
          <a:bodyPr/>
          <a:lstStyle/>
          <a:p>
            <a:pPr>
              <a:defRPr/>
            </a:pPr>
            <a:fld id="{9726AD82-7F2B-43D0-88BB-A0DA23EFAAA8}" type="slidenum">
              <a:rPr lang="en-US" smtClean="0"/>
              <a:pPr>
                <a:defRPr/>
              </a:pPr>
              <a:t>56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IN"/>
          </a:p>
        </p:txBody>
      </p:sp>
      <p:sp>
        <p:nvSpPr>
          <p:cNvPr id="4" name="Slide Number Placeholder 3"/>
          <p:cNvSpPr>
            <a:spLocks noGrp="1"/>
          </p:cNvSpPr>
          <p:nvPr>
            <p:ph type="sldNum" sz="quarter" idx="5"/>
          </p:nvPr>
        </p:nvSpPr>
        <p:spPr/>
        <p:txBody>
          <a:bodyPr/>
          <a:lstStyle/>
          <a:p>
            <a:pPr>
              <a:defRPr/>
            </a:pPr>
            <a:fld id="{554652AB-24E9-4909-A79D-004A99653168}" type="slidenum">
              <a:rPr lang="en-US" smtClean="0"/>
              <a:pPr>
                <a:defRPr/>
              </a:pPr>
              <a:t>58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IN"/>
          </a:p>
        </p:txBody>
      </p:sp>
      <p:sp>
        <p:nvSpPr>
          <p:cNvPr id="4" name="Slide Number Placeholder 3"/>
          <p:cNvSpPr>
            <a:spLocks noGrp="1"/>
          </p:cNvSpPr>
          <p:nvPr>
            <p:ph type="sldNum" sz="quarter" idx="5"/>
          </p:nvPr>
        </p:nvSpPr>
        <p:spPr/>
        <p:txBody>
          <a:bodyPr/>
          <a:lstStyle/>
          <a:p>
            <a:pPr>
              <a:defRPr/>
            </a:pPr>
            <a:fld id="{AB909F5F-08E6-45BA-9AF9-E0B94A383218}" type="slidenum">
              <a:rPr lang="en-US" smtClean="0"/>
              <a:pPr>
                <a:defRPr/>
              </a:pPr>
              <a:t>59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IN"/>
          </a:p>
        </p:txBody>
      </p:sp>
      <p:sp>
        <p:nvSpPr>
          <p:cNvPr id="4" name="Slide Number Placeholder 3"/>
          <p:cNvSpPr>
            <a:spLocks noGrp="1"/>
          </p:cNvSpPr>
          <p:nvPr>
            <p:ph type="sldNum" sz="quarter" idx="5"/>
          </p:nvPr>
        </p:nvSpPr>
        <p:spPr/>
        <p:txBody>
          <a:bodyPr/>
          <a:lstStyle/>
          <a:p>
            <a:pPr>
              <a:defRPr/>
            </a:pPr>
            <a:fld id="{F78ED2E1-1F06-42FF-B15C-BC74A3E6DB50}" type="slidenum">
              <a:rPr lang="en-US" smtClean="0"/>
              <a:pPr>
                <a:defRPr/>
              </a:pPr>
              <a:t>62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IN"/>
          </a:p>
        </p:txBody>
      </p:sp>
      <p:sp>
        <p:nvSpPr>
          <p:cNvPr id="4" name="Slide Number Placeholder 3"/>
          <p:cNvSpPr>
            <a:spLocks noGrp="1"/>
          </p:cNvSpPr>
          <p:nvPr>
            <p:ph type="sldNum" sz="quarter" idx="5"/>
          </p:nvPr>
        </p:nvSpPr>
        <p:spPr/>
        <p:txBody>
          <a:bodyPr/>
          <a:lstStyle/>
          <a:p>
            <a:pPr>
              <a:defRPr/>
            </a:pPr>
            <a:fld id="{6EEE882E-7BDD-4261-AC14-51ACE55177EF}" type="slidenum">
              <a:rPr lang="en-US" smtClean="0"/>
              <a:pPr>
                <a:defRPr/>
              </a:pPr>
              <a:t>63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t>Phenocopy of FHB</a:t>
            </a:r>
          </a:p>
        </p:txBody>
      </p:sp>
      <p:sp>
        <p:nvSpPr>
          <p:cNvPr id="993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5D1E36C-73E4-4908-9E25-56C1CC65CF49}" type="slidenum">
              <a:rPr lang="en-US"/>
              <a:pPr>
                <a:defRPr/>
              </a:pPr>
              <a:t>65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t>Premature CHD depends on gene defect and other underlying metabolic defects</a:t>
            </a:r>
          </a:p>
        </p:txBody>
      </p:sp>
      <p:sp>
        <p:nvSpPr>
          <p:cNvPr id="1003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1870AB8-F93D-420A-BBED-BA4B04E94A95}" type="slidenum">
              <a:rPr lang="en-US"/>
              <a:pPr>
                <a:defRPr/>
              </a:pPr>
              <a:t>71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A6E9FA6-9A14-49BE-8E50-6EDF3E110BDC}" type="slidenum">
              <a:rPr lang="en-US" smtClean="0"/>
              <a:pPr>
                <a:defRPr/>
              </a:pPr>
              <a:t>88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Fredrickson and Levy classified hyperlipoproteinemias according to the type of lipoprotein particles that accumulate in the blood (Type I to Type V)</a:t>
            </a:r>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204B73A-E4C3-4A51-B847-8C5BB74493DA}" type="slidenum">
              <a:rPr lang="en-US" smtClean="0">
                <a:latin typeface="Arial" pitchFamily="34" charset="0"/>
              </a:rPr>
              <a:pPr>
                <a:defRPr/>
              </a:pPr>
              <a:t>25</a:t>
            </a:fld>
            <a:endParaRPr lang="en-US">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Important from treatment point of view </a:t>
            </a:r>
          </a:p>
          <a:p>
            <a:pPr eaLnBrk="1" hangingPunct="1">
              <a:spcBef>
                <a:spcPct val="0"/>
              </a:spcBef>
            </a:pPr>
            <a:r>
              <a:rPr lang="en-US"/>
              <a:t>Effective patient management</a:t>
            </a:r>
          </a:p>
          <a:p>
            <a:pPr eaLnBrk="1" hangingPunct="1">
              <a:spcBef>
                <a:spcPct val="0"/>
              </a:spcBef>
            </a:pPr>
            <a:endParaRPr lang="en-US"/>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D508BF7-60BA-4E0C-B84C-D637F5BDC1D9}" type="slidenum">
              <a:rPr lang="en-US" smtClean="0">
                <a:latin typeface="Arial" pitchFamily="34" charset="0"/>
              </a:rPr>
              <a:pPr>
                <a:defRPr/>
              </a:pPr>
              <a:t>28</a:t>
            </a:fld>
            <a:endParaRPr lang="en-US">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IN"/>
          </a:p>
        </p:txBody>
      </p:sp>
      <p:sp>
        <p:nvSpPr>
          <p:cNvPr id="4" name="Slide Number Placeholder 3"/>
          <p:cNvSpPr>
            <a:spLocks noGrp="1"/>
          </p:cNvSpPr>
          <p:nvPr>
            <p:ph type="sldNum" sz="quarter" idx="5"/>
          </p:nvPr>
        </p:nvSpPr>
        <p:spPr/>
        <p:txBody>
          <a:bodyPr/>
          <a:lstStyle/>
          <a:p>
            <a:pPr>
              <a:defRPr/>
            </a:pPr>
            <a:fld id="{E353C3F6-E5E7-46A1-9A38-CBD7C1BAADC2}" type="slidenum">
              <a:rPr lang="en-US" smtClean="0"/>
              <a:pPr>
                <a:defRPr/>
              </a:pPr>
              <a:t>38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IN"/>
          </a:p>
        </p:txBody>
      </p:sp>
      <p:sp>
        <p:nvSpPr>
          <p:cNvPr id="4" name="Slide Number Placeholder 3"/>
          <p:cNvSpPr>
            <a:spLocks noGrp="1"/>
          </p:cNvSpPr>
          <p:nvPr>
            <p:ph type="sldNum" sz="quarter" idx="5"/>
          </p:nvPr>
        </p:nvSpPr>
        <p:spPr/>
        <p:txBody>
          <a:bodyPr/>
          <a:lstStyle/>
          <a:p>
            <a:pPr>
              <a:defRPr/>
            </a:pPr>
            <a:fld id="{6EEDDFA7-A221-4DB4-9A87-2556C29D882C}" type="slidenum">
              <a:rPr lang="en-US" smtClean="0"/>
              <a:pPr>
                <a:defRPr/>
              </a:pPr>
              <a:t>39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IN"/>
              <a:t>LDL Receptor adaptor protein (LDLRAP)</a:t>
            </a:r>
          </a:p>
        </p:txBody>
      </p:sp>
      <p:sp>
        <p:nvSpPr>
          <p:cNvPr id="4" name="Slide Number Placeholder 3"/>
          <p:cNvSpPr>
            <a:spLocks noGrp="1"/>
          </p:cNvSpPr>
          <p:nvPr>
            <p:ph type="sldNum" sz="quarter" idx="5"/>
          </p:nvPr>
        </p:nvSpPr>
        <p:spPr/>
        <p:txBody>
          <a:bodyPr/>
          <a:lstStyle/>
          <a:p>
            <a:pPr>
              <a:defRPr/>
            </a:pPr>
            <a:fld id="{D362085D-4FDB-43E5-A672-B3EC554777E4}" type="slidenum">
              <a:rPr lang="en-US" smtClean="0"/>
              <a:pPr>
                <a:defRPr/>
              </a:pPr>
              <a:t>41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IN"/>
          </a:p>
        </p:txBody>
      </p:sp>
      <p:sp>
        <p:nvSpPr>
          <p:cNvPr id="4" name="Slide Number Placeholder 3"/>
          <p:cNvSpPr>
            <a:spLocks noGrp="1"/>
          </p:cNvSpPr>
          <p:nvPr>
            <p:ph type="sldNum" sz="quarter" idx="5"/>
          </p:nvPr>
        </p:nvSpPr>
        <p:spPr/>
        <p:txBody>
          <a:bodyPr/>
          <a:lstStyle/>
          <a:p>
            <a:pPr>
              <a:defRPr/>
            </a:pPr>
            <a:fld id="{836F413B-3DC8-4FE3-A0FC-E64AFFCA7A3D}" type="slidenum">
              <a:rPr lang="en-US" smtClean="0"/>
              <a:pPr>
                <a:defRPr/>
              </a:pPr>
              <a:t>42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IN"/>
              <a:t>One-half of the first-degree relatives of patients with FH and FDB are hypercholesterolemic, whereas &lt;10% of first-degree relatives of patients with polygenic hypercholesterolemia have hypercholesterolemia</a:t>
            </a:r>
          </a:p>
          <a:p>
            <a:pPr eaLnBrk="1" hangingPunct="1"/>
            <a:r>
              <a:rPr lang="en-IN"/>
              <a:t>Treatment of polygenic hypercholesterolemia is identical to that of other forms of hypercholesterolemia</a:t>
            </a:r>
          </a:p>
          <a:p>
            <a:pPr eaLnBrk="1" hangingPunct="1"/>
            <a:endParaRPr lang="en-IN"/>
          </a:p>
        </p:txBody>
      </p:sp>
      <p:sp>
        <p:nvSpPr>
          <p:cNvPr id="4" name="Slide Number Placeholder 3"/>
          <p:cNvSpPr>
            <a:spLocks noGrp="1"/>
          </p:cNvSpPr>
          <p:nvPr>
            <p:ph type="sldNum" sz="quarter" idx="5"/>
          </p:nvPr>
        </p:nvSpPr>
        <p:spPr/>
        <p:txBody>
          <a:bodyPr/>
          <a:lstStyle/>
          <a:p>
            <a:pPr>
              <a:defRPr/>
            </a:pPr>
            <a:fld id="{EDA7BA39-DA5C-4B82-AFF1-5CCBB8E4B96D}" type="slidenum">
              <a:rPr lang="en-US" smtClean="0"/>
              <a:pPr>
                <a:defRPr/>
              </a:pPr>
              <a:t>44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algn="just" eaLnBrk="1" hangingPunct="1">
              <a:lnSpc>
                <a:spcPct val="150000"/>
              </a:lnSpc>
              <a:spcBef>
                <a:spcPts val="1800"/>
              </a:spcBef>
            </a:pPr>
            <a:r>
              <a:rPr lang="en-IN" sz="2200" dirty="0"/>
              <a:t>The presence of a mixed </a:t>
            </a:r>
            <a:r>
              <a:rPr lang="en-IN" sz="2200" dirty="0" err="1"/>
              <a:t>dyslipidemia</a:t>
            </a:r>
            <a:endParaRPr lang="en-IN" sz="2200" dirty="0"/>
          </a:p>
          <a:p>
            <a:pPr lvl="1" algn="just" eaLnBrk="1" hangingPunct="1">
              <a:lnSpc>
                <a:spcPct val="150000"/>
              </a:lnSpc>
              <a:spcBef>
                <a:spcPts val="1800"/>
              </a:spcBef>
            </a:pPr>
            <a:r>
              <a:rPr lang="en-IN" sz="2000" dirty="0"/>
              <a:t>Plasma triglyceride levels between 200 and 800 mg/</a:t>
            </a:r>
            <a:r>
              <a:rPr lang="en-IN" sz="2000" dirty="0" err="1"/>
              <a:t>dL</a:t>
            </a:r>
            <a:endParaRPr lang="en-IN" sz="2000" dirty="0"/>
          </a:p>
          <a:p>
            <a:pPr lvl="1" algn="just" eaLnBrk="1" hangingPunct="1">
              <a:lnSpc>
                <a:spcPct val="150000"/>
              </a:lnSpc>
              <a:spcBef>
                <a:spcPts val="1800"/>
              </a:spcBef>
            </a:pPr>
            <a:r>
              <a:rPr lang="en-IN" sz="2000" dirty="0"/>
              <a:t>Total cholesterol levels between 200 and 400 mg/</a:t>
            </a:r>
            <a:r>
              <a:rPr lang="en-IN" sz="2000" dirty="0" err="1"/>
              <a:t>dL</a:t>
            </a:r>
            <a:endParaRPr lang="en-IN" sz="2000" dirty="0"/>
          </a:p>
          <a:p>
            <a:pPr lvl="1" algn="just" eaLnBrk="1" hangingPunct="1">
              <a:lnSpc>
                <a:spcPct val="150000"/>
              </a:lnSpc>
              <a:spcBef>
                <a:spcPts val="1800"/>
              </a:spcBef>
            </a:pPr>
            <a:r>
              <a:rPr lang="en-IN" sz="2000" dirty="0"/>
              <a:t>HDL-C levels &lt;40 mg/</a:t>
            </a:r>
            <a:r>
              <a:rPr lang="en-IN" sz="2000" dirty="0" err="1"/>
              <a:t>dL</a:t>
            </a:r>
            <a:r>
              <a:rPr lang="en-IN" sz="2000" dirty="0"/>
              <a:t> in men and &lt;50 mg/</a:t>
            </a:r>
            <a:r>
              <a:rPr lang="en-IN" sz="2000" dirty="0" err="1"/>
              <a:t>dL</a:t>
            </a:r>
            <a:r>
              <a:rPr lang="en-IN" sz="2000" dirty="0"/>
              <a:t> in women</a:t>
            </a:r>
          </a:p>
          <a:p>
            <a:pPr eaLnBrk="1" hangingPunct="1"/>
            <a:endParaRPr lang="en-IN" dirty="0"/>
          </a:p>
        </p:txBody>
      </p:sp>
      <p:sp>
        <p:nvSpPr>
          <p:cNvPr id="4" name="Slide Number Placeholder 3"/>
          <p:cNvSpPr>
            <a:spLocks noGrp="1"/>
          </p:cNvSpPr>
          <p:nvPr>
            <p:ph type="sldNum" sz="quarter" idx="5"/>
          </p:nvPr>
        </p:nvSpPr>
        <p:spPr/>
        <p:txBody>
          <a:bodyPr/>
          <a:lstStyle/>
          <a:p>
            <a:pPr>
              <a:defRPr/>
            </a:pPr>
            <a:fld id="{F464EAFB-0A38-4B5C-8A4C-9452FF105D79}" type="slidenum">
              <a:rPr lang="en-US" smtClean="0"/>
              <a:pPr>
                <a:defRPr/>
              </a:pPr>
              <a:t>52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3/18/2021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customXml" Target="../ink/ink6.xml"/><Relationship Id="rId18" Type="http://schemas.openxmlformats.org/officeDocument/2006/relationships/image" Target="../media/image10.emf"/><Relationship Id="rId3" Type="http://schemas.openxmlformats.org/officeDocument/2006/relationships/customXml" Target="../ink/ink1.xml"/><Relationship Id="rId21" Type="http://schemas.openxmlformats.org/officeDocument/2006/relationships/customXml" Target="../ink/ink10.xml"/><Relationship Id="rId7" Type="http://schemas.openxmlformats.org/officeDocument/2006/relationships/customXml" Target="../ink/ink3.xml"/><Relationship Id="rId12" Type="http://schemas.openxmlformats.org/officeDocument/2006/relationships/image" Target="../media/image7.emf"/><Relationship Id="rId17" Type="http://schemas.openxmlformats.org/officeDocument/2006/relationships/customXml" Target="../ink/ink8.xml"/><Relationship Id="rId2" Type="http://schemas.openxmlformats.org/officeDocument/2006/relationships/image" Target="../media/image2.png"/><Relationship Id="rId16" Type="http://schemas.openxmlformats.org/officeDocument/2006/relationships/image" Target="../media/image9.emf"/><Relationship Id="rId20" Type="http://schemas.openxmlformats.org/officeDocument/2006/relationships/image" Target="../media/image11.emf"/><Relationship Id="rId1" Type="http://schemas.openxmlformats.org/officeDocument/2006/relationships/slideLayout" Target="../slideLayouts/slideLayout2.xml"/><Relationship Id="rId6" Type="http://schemas.openxmlformats.org/officeDocument/2006/relationships/image" Target="../media/image4.emf"/><Relationship Id="rId11" Type="http://schemas.openxmlformats.org/officeDocument/2006/relationships/customXml" Target="../ink/ink5.xml"/><Relationship Id="rId24" Type="http://schemas.openxmlformats.org/officeDocument/2006/relationships/image" Target="../media/image13.emf"/><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10" Type="http://schemas.openxmlformats.org/officeDocument/2006/relationships/image" Target="../media/image6.emf"/><Relationship Id="rId19" Type="http://schemas.openxmlformats.org/officeDocument/2006/relationships/customXml" Target="../ink/ink9.xml"/><Relationship Id="rId4" Type="http://schemas.openxmlformats.org/officeDocument/2006/relationships/image" Target="../media/image3.emf"/><Relationship Id="rId9" Type="http://schemas.openxmlformats.org/officeDocument/2006/relationships/customXml" Target="../ink/ink4.xml"/><Relationship Id="rId14" Type="http://schemas.openxmlformats.org/officeDocument/2006/relationships/image" Target="../media/image8.emf"/><Relationship Id="rId22" Type="http://schemas.openxmlformats.org/officeDocument/2006/relationships/image" Target="../media/image12.emf"/></Relationships>
</file>

<file path=ppt/slides/_rels/slide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774DA-AA06-44CB-A256-41324E54DAA2}"/>
              </a:ext>
            </a:extLst>
          </p:cNvPr>
          <p:cNvSpPr>
            <a:spLocks noGrp="1"/>
          </p:cNvSpPr>
          <p:nvPr>
            <p:ph type="ctrTitle"/>
          </p:nvPr>
        </p:nvSpPr>
        <p:spPr/>
        <p:txBody>
          <a:bodyPr/>
          <a:lstStyle/>
          <a:p>
            <a:r>
              <a:rPr lang="en-US" dirty="0"/>
              <a:t>Disorders of lipoprotein metabolism</a:t>
            </a:r>
            <a:endParaRPr lang="en-IN" dirty="0"/>
          </a:p>
        </p:txBody>
      </p:sp>
      <p:sp>
        <p:nvSpPr>
          <p:cNvPr id="3" name="Subtitle 2">
            <a:extLst>
              <a:ext uri="{FF2B5EF4-FFF2-40B4-BE49-F238E27FC236}">
                <a16:creationId xmlns:a16="http://schemas.microsoft.com/office/drawing/2014/main" id="{2DF865B1-B80A-405E-95B7-8E257AE19079}"/>
              </a:ext>
            </a:extLst>
          </p:cNvPr>
          <p:cNvSpPr>
            <a:spLocks noGrp="1"/>
          </p:cNvSpPr>
          <p:nvPr>
            <p:ph type="subTitle" idx="1"/>
          </p:nvPr>
        </p:nvSpPr>
        <p:spPr/>
        <p:txBody>
          <a:bodyPr>
            <a:normAutofit/>
          </a:bodyPr>
          <a:lstStyle/>
          <a:p>
            <a:r>
              <a:rPr lang="en-US" sz="3200" dirty="0"/>
              <a:t>Dr Praveen R V</a:t>
            </a:r>
            <a:endParaRPr lang="en-IN" sz="3200" dirty="0"/>
          </a:p>
        </p:txBody>
      </p:sp>
    </p:spTree>
    <p:extLst>
      <p:ext uri="{BB962C8B-B14F-4D97-AF65-F5344CB8AC3E}">
        <p14:creationId xmlns:p14="http://schemas.microsoft.com/office/powerpoint/2010/main" val="3894511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2"/>
          <p:cNvPicPr>
            <a:picLocks noGrp="1" noChangeAspect="1" noChangeArrowheads="1"/>
          </p:cNvPicPr>
          <p:nvPr>
            <p:ph idx="1"/>
          </p:nvPr>
        </p:nvPicPr>
        <p:blipFill>
          <a:blip r:embed="rId2"/>
          <a:srcRect l="31782" t="21881" r="17394" b="13219"/>
          <a:stretch>
            <a:fillRect/>
          </a:stretch>
        </p:blipFill>
        <p:spPr bwMode="auto">
          <a:xfrm>
            <a:off x="677334" y="1384852"/>
            <a:ext cx="8006991" cy="572710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B47E8-0F0A-4992-AE5F-04A9D78D4D75}"/>
              </a:ext>
            </a:extLst>
          </p:cNvPr>
          <p:cNvSpPr>
            <a:spLocks noGrp="1"/>
          </p:cNvSpPr>
          <p:nvPr>
            <p:ph type="title"/>
          </p:nvPr>
        </p:nvSpPr>
        <p:spPr/>
        <p:txBody>
          <a:bodyPr/>
          <a:lstStyle/>
          <a:p>
            <a:r>
              <a:rPr lang="en-US" dirty="0"/>
              <a:t>Chylomicrons</a:t>
            </a:r>
            <a:endParaRPr lang="en-IN" dirty="0"/>
          </a:p>
        </p:txBody>
      </p:sp>
      <p:sp>
        <p:nvSpPr>
          <p:cNvPr id="3" name="Content Placeholder 2">
            <a:extLst>
              <a:ext uri="{FF2B5EF4-FFF2-40B4-BE49-F238E27FC236}">
                <a16:creationId xmlns:a16="http://schemas.microsoft.com/office/drawing/2014/main" id="{608C60A8-AB91-480B-8442-1143B46D67D0}"/>
              </a:ext>
            </a:extLst>
          </p:cNvPr>
          <p:cNvSpPr>
            <a:spLocks noGrp="1"/>
          </p:cNvSpPr>
          <p:nvPr>
            <p:ph idx="1"/>
          </p:nvPr>
        </p:nvSpPr>
        <p:spPr/>
        <p:txBody>
          <a:bodyPr>
            <a:normAutofit lnSpcReduction="10000"/>
          </a:bodyPr>
          <a:lstStyle/>
          <a:p>
            <a:r>
              <a:rPr lang="en-US" sz="2800" dirty="0"/>
              <a:t>Carry dietary TAG to peripheral tissues</a:t>
            </a:r>
          </a:p>
          <a:p>
            <a:endParaRPr lang="en-US" sz="2800" dirty="0"/>
          </a:p>
          <a:p>
            <a:r>
              <a:rPr lang="en-US" sz="2800" dirty="0"/>
              <a:t>Dietary TAG are </a:t>
            </a:r>
            <a:r>
              <a:rPr lang="en-US" sz="2800" dirty="0" err="1"/>
              <a:t>hydrolysed</a:t>
            </a:r>
            <a:r>
              <a:rPr lang="en-US" sz="2800" dirty="0"/>
              <a:t> by lipase into FFA and glycerol</a:t>
            </a:r>
          </a:p>
          <a:p>
            <a:r>
              <a:rPr lang="en-US" sz="2800" dirty="0"/>
              <a:t>Micelle formation- FFA + glycerol+ </a:t>
            </a:r>
            <a:r>
              <a:rPr lang="en-US" sz="2800" dirty="0" err="1"/>
              <a:t>ditary</a:t>
            </a:r>
            <a:r>
              <a:rPr lang="en-US" sz="2800" dirty="0"/>
              <a:t> cholesterol + fat soluble vitamins+ bile salts </a:t>
            </a:r>
          </a:p>
          <a:p>
            <a:r>
              <a:rPr lang="en-US" sz="2800" dirty="0"/>
              <a:t>Micelle cross the water layer and reaches enterocytes</a:t>
            </a:r>
          </a:p>
        </p:txBody>
      </p:sp>
    </p:spTree>
    <p:extLst>
      <p:ext uri="{BB962C8B-B14F-4D97-AF65-F5344CB8AC3E}">
        <p14:creationId xmlns:p14="http://schemas.microsoft.com/office/powerpoint/2010/main" val="526825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F2B70-6CAC-4C46-8B06-577B1222A193}"/>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EE63C2FB-8056-4BBA-9EA0-BB423F6B38E6}"/>
              </a:ext>
            </a:extLst>
          </p:cNvPr>
          <p:cNvSpPr>
            <a:spLocks noGrp="1"/>
          </p:cNvSpPr>
          <p:nvPr>
            <p:ph idx="1"/>
          </p:nvPr>
        </p:nvSpPr>
        <p:spPr/>
        <p:txBody>
          <a:bodyPr>
            <a:normAutofit lnSpcReduction="10000"/>
          </a:bodyPr>
          <a:lstStyle/>
          <a:p>
            <a:r>
              <a:rPr lang="en-US" sz="2800" dirty="0"/>
              <a:t>Chylomicrons formation in enterocytes </a:t>
            </a:r>
          </a:p>
          <a:p>
            <a:r>
              <a:rPr lang="en-US" sz="2800" dirty="0"/>
              <a:t>Chylomicron contains TAG + cholesterol esters + phospholipids+ apolipoproteins</a:t>
            </a:r>
          </a:p>
          <a:p>
            <a:r>
              <a:rPr lang="en-US" sz="2800" dirty="0"/>
              <a:t>Nascent chylomicron – </a:t>
            </a:r>
            <a:r>
              <a:rPr lang="en-US" sz="2800" dirty="0" err="1"/>
              <a:t>apoA</a:t>
            </a:r>
            <a:r>
              <a:rPr lang="en-US" sz="2800" dirty="0"/>
              <a:t> &amp; apoB-48</a:t>
            </a:r>
          </a:p>
          <a:p>
            <a:r>
              <a:rPr lang="en-US" sz="2800" dirty="0"/>
              <a:t>Nascent chylomicrons are absorbed into intestinal lymphatics</a:t>
            </a:r>
          </a:p>
          <a:p>
            <a:r>
              <a:rPr lang="en-US" sz="2800" dirty="0"/>
              <a:t>Matured in lymphatics by </a:t>
            </a:r>
            <a:r>
              <a:rPr lang="en-US" sz="2800" dirty="0" err="1"/>
              <a:t>auquiring</a:t>
            </a:r>
            <a:r>
              <a:rPr lang="en-US" sz="2800" dirty="0"/>
              <a:t> </a:t>
            </a:r>
            <a:r>
              <a:rPr lang="en-US" sz="2800" dirty="0" err="1"/>
              <a:t>apoCII</a:t>
            </a:r>
            <a:r>
              <a:rPr lang="en-US" sz="2800" dirty="0"/>
              <a:t> from circulating HDL-C and </a:t>
            </a:r>
            <a:r>
              <a:rPr lang="en-US" sz="2800" dirty="0" err="1"/>
              <a:t>apoE</a:t>
            </a:r>
            <a:r>
              <a:rPr lang="en-US" sz="2800" dirty="0"/>
              <a:t>.</a:t>
            </a:r>
            <a:endParaRPr lang="en-IN" sz="2800" dirty="0"/>
          </a:p>
          <a:p>
            <a:pPr marL="0" indent="0">
              <a:buNone/>
            </a:pPr>
            <a:endParaRPr lang="en-US" sz="2800" dirty="0"/>
          </a:p>
        </p:txBody>
      </p:sp>
    </p:spTree>
    <p:extLst>
      <p:ext uri="{BB962C8B-B14F-4D97-AF65-F5344CB8AC3E}">
        <p14:creationId xmlns:p14="http://schemas.microsoft.com/office/powerpoint/2010/main" val="764863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6FB9A-7D72-44F5-8580-11C06617405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69FEDB8-C3EE-4585-8BE7-E538997641EC}"/>
              </a:ext>
            </a:extLst>
          </p:cNvPr>
          <p:cNvSpPr>
            <a:spLocks noGrp="1"/>
          </p:cNvSpPr>
          <p:nvPr>
            <p:ph idx="1"/>
          </p:nvPr>
        </p:nvSpPr>
        <p:spPr/>
        <p:txBody>
          <a:bodyPr>
            <a:normAutofit lnSpcReduction="10000"/>
          </a:bodyPr>
          <a:lstStyle/>
          <a:p>
            <a:r>
              <a:rPr lang="en-US" sz="2800" dirty="0"/>
              <a:t>In periphery chylomicrons are extensively processed by peripheral tissues before reaching the liver.</a:t>
            </a:r>
          </a:p>
          <a:p>
            <a:r>
              <a:rPr lang="en-US" sz="2800" dirty="0"/>
              <a:t>The particles encounter </a:t>
            </a:r>
            <a:r>
              <a:rPr lang="en-US" sz="2800" b="1" dirty="0"/>
              <a:t>lipoprotein lipase </a:t>
            </a:r>
            <a:r>
              <a:rPr lang="en-US" sz="2800" dirty="0"/>
              <a:t>(LPL), which is anchored to a protein( </a:t>
            </a:r>
            <a:r>
              <a:rPr lang="en-US" sz="2800" b="1" dirty="0"/>
              <a:t>GPIHBP1</a:t>
            </a:r>
            <a:r>
              <a:rPr lang="en-US" sz="2800" dirty="0"/>
              <a:t>) that is attached to the endothelial surfaces of capillaries in adipose tissue, heart, and skeletal muscle.</a:t>
            </a:r>
          </a:p>
          <a:p>
            <a:r>
              <a:rPr lang="en-US" sz="2800" dirty="0"/>
              <a:t>The triglycerides of chylomicrons are hydrolyzed by LPL, and free fatty acids are released. </a:t>
            </a:r>
          </a:p>
          <a:p>
            <a:endParaRPr lang="en-IN" sz="2800" dirty="0"/>
          </a:p>
        </p:txBody>
      </p:sp>
    </p:spTree>
    <p:extLst>
      <p:ext uri="{BB962C8B-B14F-4D97-AF65-F5344CB8AC3E}">
        <p14:creationId xmlns:p14="http://schemas.microsoft.com/office/powerpoint/2010/main" val="477146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6FFD0-A9BB-40F8-A686-B271E4C5158F}"/>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615E20FE-1C39-434B-95AD-ED7A7D9E2D83}"/>
              </a:ext>
            </a:extLst>
          </p:cNvPr>
          <p:cNvSpPr>
            <a:spLocks noGrp="1"/>
          </p:cNvSpPr>
          <p:nvPr>
            <p:ph idx="1"/>
          </p:nvPr>
        </p:nvSpPr>
        <p:spPr/>
        <p:txBody>
          <a:bodyPr/>
          <a:lstStyle/>
          <a:p>
            <a:r>
              <a:rPr lang="en-US" sz="2400" b="1" dirty="0" err="1"/>
              <a:t>ApoC</a:t>
            </a:r>
            <a:r>
              <a:rPr lang="en-US" sz="2400" b="1" dirty="0"/>
              <a:t>-II – co factor for LPL</a:t>
            </a:r>
            <a:r>
              <a:rPr lang="en-US" sz="2400" dirty="0"/>
              <a:t> </a:t>
            </a:r>
          </a:p>
          <a:p>
            <a:r>
              <a:rPr lang="en-US" sz="2400" dirty="0"/>
              <a:t>The released free fatty acids are taken up by adjacent myocytes or adipocytes and </a:t>
            </a:r>
            <a:r>
              <a:rPr lang="en-US" sz="2400" b="1" dirty="0"/>
              <a:t>either oxidized to generate energy </a:t>
            </a:r>
            <a:r>
              <a:rPr lang="en-US" sz="2400" dirty="0"/>
              <a:t>or </a:t>
            </a:r>
            <a:r>
              <a:rPr lang="en-US" sz="2400" dirty="0" err="1"/>
              <a:t>reesterified</a:t>
            </a:r>
            <a:r>
              <a:rPr lang="en-US" sz="2400" dirty="0"/>
              <a:t> and </a:t>
            </a:r>
            <a:r>
              <a:rPr lang="en-US" sz="2400" b="1" dirty="0"/>
              <a:t>stored as triglyceride</a:t>
            </a:r>
            <a:r>
              <a:rPr lang="en-US" sz="2400" dirty="0"/>
              <a:t>.</a:t>
            </a:r>
          </a:p>
          <a:p>
            <a:r>
              <a:rPr lang="en-US" sz="2400" dirty="0"/>
              <a:t>The chylomicron particle progressively shrinks in size as the hydrophobic core is hydrolyzed and the hydrophilic lipids (cholesterol and phospholipids) and apolipoproteins on the particle surface are transferred to HDL, creating  </a:t>
            </a:r>
            <a:r>
              <a:rPr lang="en-US" sz="2400" b="1" dirty="0"/>
              <a:t>chylomicron remnants</a:t>
            </a:r>
            <a:r>
              <a:rPr lang="en-US" sz="2400" dirty="0"/>
              <a:t>.</a:t>
            </a:r>
          </a:p>
          <a:p>
            <a:endParaRPr lang="en-IN" dirty="0"/>
          </a:p>
        </p:txBody>
      </p:sp>
    </p:spTree>
    <p:extLst>
      <p:ext uri="{BB962C8B-B14F-4D97-AF65-F5344CB8AC3E}">
        <p14:creationId xmlns:p14="http://schemas.microsoft.com/office/powerpoint/2010/main" val="541877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D6047-97F2-4EF9-A32A-5A1CDE7F5620}"/>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5E3CB1CE-CFDA-47FB-B370-D6F801DC04AA}"/>
              </a:ext>
            </a:extLst>
          </p:cNvPr>
          <p:cNvSpPr>
            <a:spLocks noGrp="1"/>
          </p:cNvSpPr>
          <p:nvPr>
            <p:ph idx="1"/>
          </p:nvPr>
        </p:nvSpPr>
        <p:spPr/>
        <p:txBody>
          <a:bodyPr/>
          <a:lstStyle/>
          <a:p>
            <a:r>
              <a:rPr lang="en-US" sz="2800" dirty="0"/>
              <a:t>Chylomicron remnants are rapidly removed from the circulation by the </a:t>
            </a:r>
            <a:r>
              <a:rPr lang="en-US" sz="2800" b="1" dirty="0"/>
              <a:t>liver </a:t>
            </a:r>
            <a:r>
              <a:rPr lang="en-US" sz="2800" dirty="0"/>
              <a:t>through a process that requires </a:t>
            </a:r>
            <a:r>
              <a:rPr lang="en-US" sz="2800" b="1" dirty="0" err="1"/>
              <a:t>apoE</a:t>
            </a:r>
            <a:r>
              <a:rPr lang="en-US" sz="2800" dirty="0"/>
              <a:t> as a ligand for receptors in the liver.  </a:t>
            </a:r>
          </a:p>
          <a:p>
            <a:r>
              <a:rPr lang="en-US" sz="2800" dirty="0"/>
              <a:t>So no chylomicrons or chylomicron remnants are generally present in the blood after a 12-h fast, except in patients with certain disorders of lipoprotein metabolism.</a:t>
            </a:r>
          </a:p>
          <a:p>
            <a:endParaRPr lang="en-IN" dirty="0"/>
          </a:p>
        </p:txBody>
      </p:sp>
    </p:spTree>
    <p:extLst>
      <p:ext uri="{BB962C8B-B14F-4D97-AF65-F5344CB8AC3E}">
        <p14:creationId xmlns:p14="http://schemas.microsoft.com/office/powerpoint/2010/main" val="3480165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56E74-3408-4BD9-9ACF-662A71325BBE}"/>
              </a:ext>
            </a:extLst>
          </p:cNvPr>
          <p:cNvSpPr>
            <a:spLocks noGrp="1"/>
          </p:cNvSpPr>
          <p:nvPr>
            <p:ph type="title"/>
          </p:nvPr>
        </p:nvSpPr>
        <p:spPr/>
        <p:txBody>
          <a:bodyPr/>
          <a:lstStyle/>
          <a:p>
            <a:r>
              <a:rPr lang="en-US" dirty="0"/>
              <a:t>Hepatically derived lipid –VLDL &amp; LDL</a:t>
            </a:r>
            <a:endParaRPr lang="en-IN" dirty="0"/>
          </a:p>
        </p:txBody>
      </p:sp>
      <p:sp>
        <p:nvSpPr>
          <p:cNvPr id="3" name="Content Placeholder 2">
            <a:extLst>
              <a:ext uri="{FF2B5EF4-FFF2-40B4-BE49-F238E27FC236}">
                <a16:creationId xmlns:a16="http://schemas.microsoft.com/office/drawing/2014/main" id="{2F35FC94-2206-4F69-BFB5-696D7F4BA81C}"/>
              </a:ext>
            </a:extLst>
          </p:cNvPr>
          <p:cNvSpPr>
            <a:spLocks noGrp="1"/>
          </p:cNvSpPr>
          <p:nvPr>
            <p:ph idx="1"/>
          </p:nvPr>
        </p:nvSpPr>
        <p:spPr/>
        <p:txBody>
          <a:bodyPr>
            <a:normAutofit fontScale="70000" lnSpcReduction="20000"/>
          </a:bodyPr>
          <a:lstStyle/>
          <a:p>
            <a:r>
              <a:rPr lang="en-US" sz="3100" dirty="0"/>
              <a:t>VLDL – composition similar to chylomicron </a:t>
            </a:r>
          </a:p>
          <a:p>
            <a:pPr marL="0" indent="0">
              <a:buNone/>
            </a:pPr>
            <a:r>
              <a:rPr lang="en-US" sz="3100" dirty="0"/>
              <a:t> contain apoB-100 instead of apoB-48(nascent VLDL)</a:t>
            </a:r>
          </a:p>
          <a:p>
            <a:pPr marL="0" indent="0">
              <a:buNone/>
            </a:pPr>
            <a:endParaRPr lang="en-US" sz="3100" dirty="0"/>
          </a:p>
          <a:p>
            <a:pPr marL="0" indent="0">
              <a:buNone/>
            </a:pPr>
            <a:r>
              <a:rPr lang="en-US" sz="3100" dirty="0"/>
              <a:t>Packaging </a:t>
            </a:r>
            <a:r>
              <a:rPr lang="en-US" sz="3100" dirty="0" err="1"/>
              <a:t>recquires</a:t>
            </a:r>
            <a:r>
              <a:rPr lang="en-US" sz="3100" dirty="0"/>
              <a:t> microsomal transfer protein (MTP)</a:t>
            </a:r>
          </a:p>
          <a:p>
            <a:pPr marL="0" indent="0">
              <a:buNone/>
            </a:pPr>
            <a:endParaRPr lang="en-IN" sz="3100" dirty="0"/>
          </a:p>
          <a:p>
            <a:pPr marL="0" indent="0">
              <a:buNone/>
            </a:pPr>
            <a:r>
              <a:rPr lang="en-IN" sz="3100" dirty="0"/>
              <a:t>Get matured by acquiring </a:t>
            </a:r>
            <a:r>
              <a:rPr lang="en-IN" sz="3100" dirty="0" err="1"/>
              <a:t>apoCII</a:t>
            </a:r>
            <a:r>
              <a:rPr lang="en-IN" sz="3100" dirty="0"/>
              <a:t> &amp; </a:t>
            </a:r>
            <a:r>
              <a:rPr lang="en-IN" sz="3100" dirty="0" err="1"/>
              <a:t>apoE</a:t>
            </a:r>
            <a:r>
              <a:rPr lang="en-IN" sz="3100" dirty="0"/>
              <a:t>, in circulation</a:t>
            </a:r>
          </a:p>
          <a:p>
            <a:pPr marL="0" indent="0">
              <a:buNone/>
            </a:pPr>
            <a:endParaRPr lang="en-IN" sz="3100" dirty="0"/>
          </a:p>
          <a:p>
            <a:pPr marL="0" indent="0">
              <a:buNone/>
            </a:pPr>
            <a:r>
              <a:rPr lang="en-US" sz="3100" dirty="0"/>
              <a:t>As with chylomicrons, the triglycerides of VLDL are hydrolyzed by LPL, especially in muscle, heart, and adipose tissue. </a:t>
            </a:r>
          </a:p>
          <a:p>
            <a:pPr marL="0" indent="0">
              <a:buNone/>
            </a:pPr>
            <a:endParaRPr lang="en-IN" sz="2800" dirty="0"/>
          </a:p>
        </p:txBody>
      </p:sp>
    </p:spTree>
    <p:extLst>
      <p:ext uri="{BB962C8B-B14F-4D97-AF65-F5344CB8AC3E}">
        <p14:creationId xmlns:p14="http://schemas.microsoft.com/office/powerpoint/2010/main" val="1090332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DA9C3-2853-44F0-B6BD-0F43D863A26B}"/>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541A3FD0-54B0-41F4-884B-5BBBCCD4C66B}"/>
              </a:ext>
            </a:extLst>
          </p:cNvPr>
          <p:cNvSpPr>
            <a:spLocks noGrp="1"/>
          </p:cNvSpPr>
          <p:nvPr>
            <p:ph idx="1"/>
          </p:nvPr>
        </p:nvSpPr>
        <p:spPr/>
        <p:txBody>
          <a:bodyPr>
            <a:noAutofit/>
          </a:bodyPr>
          <a:lstStyle/>
          <a:p>
            <a:r>
              <a:rPr lang="en-US" sz="2800" dirty="0"/>
              <a:t>After the VLDL remnants dissociate from LPL, they are referred to as </a:t>
            </a:r>
            <a:r>
              <a:rPr lang="en-US" sz="2800" b="1" dirty="0"/>
              <a:t>IDL</a:t>
            </a:r>
            <a:r>
              <a:rPr lang="en-US" sz="2800" dirty="0"/>
              <a:t>s, which contain roughly similar amounts of cholesterol and triglyceride. </a:t>
            </a:r>
          </a:p>
          <a:p>
            <a:r>
              <a:rPr lang="en-US" sz="2800" dirty="0"/>
              <a:t>The </a:t>
            </a:r>
            <a:r>
              <a:rPr lang="en-US" sz="2800" b="1" dirty="0"/>
              <a:t>liver removes </a:t>
            </a:r>
            <a:r>
              <a:rPr lang="en-US" sz="2800" dirty="0"/>
              <a:t>approximately </a:t>
            </a:r>
            <a:r>
              <a:rPr lang="en-US" sz="2800" b="1" dirty="0"/>
              <a:t>40–60% </a:t>
            </a:r>
            <a:r>
              <a:rPr lang="en-US" sz="2800" dirty="0"/>
              <a:t>of IDL by LDL receptor–mediated endocytosis via binding to </a:t>
            </a:r>
            <a:r>
              <a:rPr lang="en-US" sz="2800" b="1" dirty="0" err="1"/>
              <a:t>apoE</a:t>
            </a:r>
            <a:r>
              <a:rPr lang="en-US" sz="2800" b="1" dirty="0"/>
              <a:t>. </a:t>
            </a:r>
          </a:p>
          <a:p>
            <a:r>
              <a:rPr lang="en-US" sz="2800" dirty="0"/>
              <a:t>The remainder of IDL is remodeled by </a:t>
            </a:r>
            <a:r>
              <a:rPr lang="en-US" sz="2800" b="1" dirty="0"/>
              <a:t>hepatic lipase </a:t>
            </a:r>
            <a:r>
              <a:rPr lang="en-US" sz="2800" dirty="0"/>
              <a:t>(HL) to form </a:t>
            </a:r>
            <a:r>
              <a:rPr lang="en-US" sz="2800" b="1" dirty="0"/>
              <a:t>LDL. </a:t>
            </a:r>
          </a:p>
        </p:txBody>
      </p:sp>
    </p:spTree>
    <p:extLst>
      <p:ext uri="{BB962C8B-B14F-4D97-AF65-F5344CB8AC3E}">
        <p14:creationId xmlns:p14="http://schemas.microsoft.com/office/powerpoint/2010/main" val="1433364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9D8AF-1108-4E23-9DED-4E3CFE27A2B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6409F94-D350-4176-9285-08B026A0DBAF}"/>
              </a:ext>
            </a:extLst>
          </p:cNvPr>
          <p:cNvSpPr>
            <a:spLocks noGrp="1"/>
          </p:cNvSpPr>
          <p:nvPr>
            <p:ph idx="1"/>
          </p:nvPr>
        </p:nvSpPr>
        <p:spPr/>
        <p:txBody>
          <a:bodyPr/>
          <a:lstStyle/>
          <a:p>
            <a:r>
              <a:rPr lang="en-US" sz="2800" dirty="0"/>
              <a:t>During this process, phospholipids and triglyceride in the particle are hydrolyzed, and all apolipoproteins except </a:t>
            </a:r>
            <a:r>
              <a:rPr lang="en-US" sz="2800" b="1" dirty="0"/>
              <a:t>apoB-100 </a:t>
            </a:r>
            <a:r>
              <a:rPr lang="en-US" sz="2800" dirty="0"/>
              <a:t>are transferred to other lipoproteins. </a:t>
            </a:r>
          </a:p>
          <a:p>
            <a:r>
              <a:rPr lang="en-US" sz="2800" dirty="0"/>
              <a:t>Approximately </a:t>
            </a:r>
            <a:r>
              <a:rPr lang="en-US" sz="2800" b="1" dirty="0"/>
              <a:t>70% of LDL </a:t>
            </a:r>
            <a:r>
              <a:rPr lang="en-US" sz="2800" dirty="0"/>
              <a:t>is removed from the circulation by the liver in a similar manner as IDL; however, in this case, </a:t>
            </a:r>
            <a:r>
              <a:rPr lang="en-US" sz="2800" b="1" dirty="0" err="1"/>
              <a:t>apoB</a:t>
            </a:r>
            <a:r>
              <a:rPr lang="en-US" sz="2800" b="1" dirty="0"/>
              <a:t>,</a:t>
            </a:r>
            <a:r>
              <a:rPr lang="en-US" sz="2800" dirty="0"/>
              <a:t> rather than </a:t>
            </a:r>
            <a:r>
              <a:rPr lang="en-US" sz="2800" dirty="0" err="1"/>
              <a:t>apoE</a:t>
            </a:r>
            <a:r>
              <a:rPr lang="en-US" sz="2800" dirty="0"/>
              <a:t>, binds the LDL receptor</a:t>
            </a:r>
            <a:endParaRPr lang="en-IN" sz="2800" dirty="0"/>
          </a:p>
          <a:p>
            <a:endParaRPr lang="en-IN" dirty="0"/>
          </a:p>
        </p:txBody>
      </p:sp>
    </p:spTree>
    <p:extLst>
      <p:ext uri="{BB962C8B-B14F-4D97-AF65-F5344CB8AC3E}">
        <p14:creationId xmlns:p14="http://schemas.microsoft.com/office/powerpoint/2010/main" val="3226206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a:srcRect l="21088" t="15153" r="44321" b="22529"/>
          <a:stretch>
            <a:fillRect/>
          </a:stretch>
        </p:blipFill>
        <p:spPr bwMode="auto">
          <a:xfrm>
            <a:off x="2514600" y="-2950"/>
            <a:ext cx="6781800" cy="6869307"/>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Lipid structure and metabolism</a:t>
            </a:r>
          </a:p>
        </p:txBody>
      </p:sp>
      <p:sp>
        <p:nvSpPr>
          <p:cNvPr id="3" name="Content Placeholder 2"/>
          <p:cNvSpPr>
            <a:spLocks noGrp="1"/>
          </p:cNvSpPr>
          <p:nvPr>
            <p:ph idx="1"/>
          </p:nvPr>
        </p:nvSpPr>
        <p:spPr>
          <a:xfrm>
            <a:off x="677334" y="1600200"/>
            <a:ext cx="9144000" cy="4648200"/>
          </a:xfrm>
        </p:spPr>
        <p:txBody>
          <a:bodyPr>
            <a:normAutofit/>
          </a:bodyPr>
          <a:lstStyle/>
          <a:p>
            <a:r>
              <a:rPr lang="en-US" sz="2800" dirty="0"/>
              <a:t>Lipids constitute approximately 70% (by mass) of the dry weight of plasma.</a:t>
            </a:r>
          </a:p>
          <a:p>
            <a:pPr marL="0" indent="0">
              <a:buNone/>
            </a:pPr>
            <a:endParaRPr lang="en-US" sz="2800" dirty="0"/>
          </a:p>
          <a:p>
            <a:r>
              <a:rPr lang="en-US" sz="2800" dirty="0"/>
              <a:t>Approximately half of circulating lipids are sterols, with the other major components being phospholipids and triglycerides, which circulate in lipoproteins.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B61D9-C4B4-49DE-A237-5551309B5609}"/>
              </a:ext>
            </a:extLst>
          </p:cNvPr>
          <p:cNvSpPr>
            <a:spLocks noGrp="1"/>
          </p:cNvSpPr>
          <p:nvPr>
            <p:ph type="title"/>
          </p:nvPr>
        </p:nvSpPr>
        <p:spPr/>
        <p:txBody>
          <a:bodyPr/>
          <a:lstStyle/>
          <a:p>
            <a:r>
              <a:rPr lang="en-US" dirty="0"/>
              <a:t>HDL Metabolism and Reverse Cholesterol                 Transport </a:t>
            </a:r>
            <a:endParaRPr lang="en-IN" dirty="0"/>
          </a:p>
        </p:txBody>
      </p:sp>
      <p:sp>
        <p:nvSpPr>
          <p:cNvPr id="3" name="Content Placeholder 2">
            <a:extLst>
              <a:ext uri="{FF2B5EF4-FFF2-40B4-BE49-F238E27FC236}">
                <a16:creationId xmlns:a16="http://schemas.microsoft.com/office/drawing/2014/main" id="{81DFDF70-10C5-459E-BE78-74AFEC238026}"/>
              </a:ext>
            </a:extLst>
          </p:cNvPr>
          <p:cNvSpPr>
            <a:spLocks noGrp="1"/>
          </p:cNvSpPr>
          <p:nvPr>
            <p:ph idx="1"/>
          </p:nvPr>
        </p:nvSpPr>
        <p:spPr/>
        <p:txBody>
          <a:bodyPr>
            <a:normAutofit fontScale="70000" lnSpcReduction="20000"/>
          </a:bodyPr>
          <a:lstStyle/>
          <a:p>
            <a:r>
              <a:rPr lang="en-US" sz="4000" dirty="0"/>
              <a:t>it carries cholesterol from extra hepatic tissues to liver </a:t>
            </a:r>
          </a:p>
          <a:p>
            <a:r>
              <a:rPr lang="en-IN" sz="4000" dirty="0"/>
              <a:t>Synthesized in liver and intestine – discoidal shape</a:t>
            </a:r>
          </a:p>
          <a:p>
            <a:r>
              <a:rPr lang="en-IN" sz="4000" dirty="0"/>
              <a:t>Acquires </a:t>
            </a:r>
            <a:r>
              <a:rPr lang="en-IN" sz="4000" dirty="0" err="1"/>
              <a:t>apoAI</a:t>
            </a:r>
            <a:endParaRPr lang="en-IN" sz="4000" dirty="0"/>
          </a:p>
          <a:p>
            <a:r>
              <a:rPr lang="en-IN" sz="4000" dirty="0"/>
              <a:t>ABCA1 &amp; ABCG1 present on cell membrane transport cholesterol to HDL-C . </a:t>
            </a:r>
          </a:p>
          <a:p>
            <a:r>
              <a:rPr lang="en-US" sz="4000" dirty="0"/>
              <a:t>HDL transfer cholesterol and triglycerides between VLDL,IDL through </a:t>
            </a:r>
            <a:r>
              <a:rPr lang="en-US" sz="4000" b="1" dirty="0"/>
              <a:t>cholesteryl ester transfer protein </a:t>
            </a:r>
            <a:r>
              <a:rPr lang="en-US" sz="4000" dirty="0"/>
              <a:t>(CEPT).</a:t>
            </a:r>
          </a:p>
          <a:p>
            <a:endParaRPr lang="en-IN" sz="2800" dirty="0"/>
          </a:p>
        </p:txBody>
      </p:sp>
    </p:spTree>
    <p:extLst>
      <p:ext uri="{BB962C8B-B14F-4D97-AF65-F5344CB8AC3E}">
        <p14:creationId xmlns:p14="http://schemas.microsoft.com/office/powerpoint/2010/main" val="128078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D70F-D069-435F-8D29-6F9358F54494}"/>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78E0A140-113E-469D-BB5B-BFA677CDF3FE}"/>
              </a:ext>
            </a:extLst>
          </p:cNvPr>
          <p:cNvSpPr>
            <a:spLocks noGrp="1"/>
          </p:cNvSpPr>
          <p:nvPr>
            <p:ph idx="1"/>
          </p:nvPr>
        </p:nvSpPr>
        <p:spPr/>
        <p:txBody>
          <a:bodyPr>
            <a:normAutofit fontScale="92500" lnSpcReduction="10000"/>
          </a:bodyPr>
          <a:lstStyle/>
          <a:p>
            <a:r>
              <a:rPr lang="en-IN" sz="2800" dirty="0"/>
              <a:t>LCAT –plasma enzyme –esterifies the cholesterol and it gives a spherical shape to HDL-C. this shape facilitates movement through capillaries</a:t>
            </a:r>
          </a:p>
          <a:p>
            <a:endParaRPr lang="en-IN" sz="2800" dirty="0"/>
          </a:p>
          <a:p>
            <a:r>
              <a:rPr lang="en-US" sz="2800" dirty="0"/>
              <a:t>HDL-C is then taken up by SRB1 (scavenger receptor 1) on liver </a:t>
            </a:r>
          </a:p>
          <a:p>
            <a:endParaRPr lang="en-US" sz="2800" dirty="0"/>
          </a:p>
          <a:p>
            <a:r>
              <a:rPr lang="en-US" sz="2800" dirty="0"/>
              <a:t>The cholesterol is then used up for the synthesis of bile acids and excreted out</a:t>
            </a:r>
            <a:endParaRPr lang="en-IN" sz="2800" dirty="0"/>
          </a:p>
        </p:txBody>
      </p:sp>
    </p:spTree>
    <p:extLst>
      <p:ext uri="{BB962C8B-B14F-4D97-AF65-F5344CB8AC3E}">
        <p14:creationId xmlns:p14="http://schemas.microsoft.com/office/powerpoint/2010/main" val="3204145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a:srcRect l="33400" t="29463" r="13976" b="24237"/>
          <a:stretch>
            <a:fillRect/>
          </a:stretch>
        </p:blipFill>
        <p:spPr bwMode="auto">
          <a:xfrm>
            <a:off x="749698" y="758687"/>
            <a:ext cx="8686800" cy="57150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t>Classification - hyperlipidemia</a:t>
            </a:r>
          </a:p>
        </p:txBody>
      </p:sp>
      <p:sp>
        <p:nvSpPr>
          <p:cNvPr id="3" name="Content Placeholder 2"/>
          <p:cNvSpPr>
            <a:spLocks noGrp="1"/>
          </p:cNvSpPr>
          <p:nvPr>
            <p:ph idx="1"/>
          </p:nvPr>
        </p:nvSpPr>
        <p:spPr/>
        <p:txBody>
          <a:bodyPr>
            <a:normAutofit/>
          </a:bodyPr>
          <a:lstStyle/>
          <a:p>
            <a:pPr eaLnBrk="1" hangingPunct="1"/>
            <a:endParaRPr lang="en-US" dirty="0"/>
          </a:p>
          <a:p>
            <a:r>
              <a:rPr lang="en-US" sz="2800" b="1" dirty="0"/>
              <a:t>Primary -</a:t>
            </a:r>
            <a:r>
              <a:rPr lang="en-US" sz="2800" dirty="0"/>
              <a:t>defect in genes and /or enzymes involved in lipoprotein metabolism</a:t>
            </a:r>
            <a:endParaRPr lang="en-US" sz="2800" b="1" dirty="0"/>
          </a:p>
          <a:p>
            <a:pPr eaLnBrk="1" hangingPunct="1"/>
            <a:r>
              <a:rPr lang="en-US" sz="2800" b="1" dirty="0"/>
              <a:t>Secondary- </a:t>
            </a:r>
            <a:r>
              <a:rPr lang="en-US" sz="2800" dirty="0"/>
              <a:t>diet, exercise, addictions ,hormonal changes, </a:t>
            </a:r>
            <a:r>
              <a:rPr lang="en-US" sz="2800" dirty="0" err="1"/>
              <a:t>nephrotic</a:t>
            </a:r>
            <a:r>
              <a:rPr lang="en-US" sz="2800" dirty="0"/>
              <a:t> syndrome, metabolic syndrome..</a:t>
            </a:r>
          </a:p>
          <a:p>
            <a:pPr eaLnBrk="1" hangingPunct="1">
              <a:buNone/>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a:t>The original classification of lipoprotein disorders by </a:t>
            </a:r>
            <a:r>
              <a:rPr lang="en-US" sz="2800" b="1" dirty="0"/>
              <a:t>Fredrickson, Lees, and Levy </a:t>
            </a:r>
            <a:r>
              <a:rPr lang="en-US" sz="2800" dirty="0"/>
              <a:t>(1967).</a:t>
            </a:r>
          </a:p>
          <a:p>
            <a:r>
              <a:rPr lang="en-US" sz="2800" dirty="0"/>
              <a:t>It was based on measurement of total plasma cholesterol and triglycerides</a:t>
            </a:r>
          </a:p>
          <a:p>
            <a:r>
              <a:rPr lang="en-US" sz="2800" dirty="0"/>
              <a:t>Analysis of  lipoprotein patterns after separation by electrophoresis.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505" y="79513"/>
            <a:ext cx="8229600" cy="1143000"/>
          </a:xfrm>
        </p:spPr>
        <p:txBody>
          <a:bodyPr>
            <a:normAutofit fontScale="90000"/>
          </a:bodyPr>
          <a:lstStyle/>
          <a:p>
            <a:pPr>
              <a:defRPr/>
            </a:pPr>
            <a:r>
              <a:rPr lang="en-US" dirty="0"/>
              <a:t>Primary </a:t>
            </a:r>
            <a:r>
              <a:rPr lang="en-US" dirty="0" err="1"/>
              <a:t>hyperlipidemia</a:t>
            </a:r>
            <a:r>
              <a:rPr lang="en-US" dirty="0"/>
              <a:t> – Fredrickson classification</a:t>
            </a:r>
          </a:p>
        </p:txBody>
      </p:sp>
      <p:pic>
        <p:nvPicPr>
          <p:cNvPr id="18435" name="Picture 2"/>
          <p:cNvPicPr>
            <a:picLocks noGrp="1" noChangeAspect="1" noChangeArrowheads="1"/>
          </p:cNvPicPr>
          <p:nvPr>
            <p:ph idx="1"/>
          </p:nvPr>
        </p:nvPicPr>
        <p:blipFill>
          <a:blip r:embed="rId3"/>
          <a:srcRect l="24443" t="10933" r="1725" b="33380"/>
          <a:stretch>
            <a:fillRect/>
          </a:stretch>
        </p:blipFill>
        <p:spPr>
          <a:xfrm>
            <a:off x="662609" y="1143000"/>
            <a:ext cx="9144000" cy="5194852"/>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42" name="Picture 2"/>
          <p:cNvPicPr>
            <a:picLocks noGrp="1" noChangeAspect="1" noChangeArrowheads="1"/>
          </p:cNvPicPr>
          <p:nvPr>
            <p:ph idx="1"/>
          </p:nvPr>
        </p:nvPicPr>
        <p:blipFill>
          <a:blip r:embed="rId2"/>
          <a:srcRect l="19710" t="23571" r="28229" b="7401"/>
          <a:stretch>
            <a:fillRect/>
          </a:stretch>
        </p:blipFill>
        <p:spPr bwMode="auto">
          <a:xfrm>
            <a:off x="854815" y="536713"/>
            <a:ext cx="8241706" cy="5784573"/>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sz="2800" dirty="0"/>
              <a:t>Despite providing a useful conceptual framework this classification has many drawbacks</a:t>
            </a:r>
          </a:p>
          <a:p>
            <a:pPr lvl="1"/>
            <a:r>
              <a:rPr lang="en-US" sz="2800" dirty="0"/>
              <a:t>It does not include HDL-C</a:t>
            </a:r>
          </a:p>
          <a:p>
            <a:pPr lvl="1"/>
            <a:r>
              <a:rPr lang="en-US" sz="2800" dirty="0"/>
              <a:t>It does not differentiate severe monogenic lipoprotein disorders from the more common polygenic disorders</a:t>
            </a:r>
            <a:r>
              <a:rPr lang="en-US" dirty="0"/>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t>Alternative classifications</a:t>
            </a:r>
          </a:p>
        </p:txBody>
      </p:sp>
      <p:sp>
        <p:nvSpPr>
          <p:cNvPr id="3" name="Content Placeholder 2"/>
          <p:cNvSpPr>
            <a:spLocks noGrp="1"/>
          </p:cNvSpPr>
          <p:nvPr>
            <p:ph idx="1"/>
          </p:nvPr>
        </p:nvSpPr>
        <p:spPr>
          <a:xfrm>
            <a:off x="1981200" y="1371601"/>
            <a:ext cx="8229600" cy="4525963"/>
          </a:xfrm>
        </p:spPr>
        <p:txBody>
          <a:bodyPr>
            <a:normAutofit/>
          </a:bodyPr>
          <a:lstStyle/>
          <a:p>
            <a:pPr marL="274320" indent="-274320">
              <a:defRPr/>
            </a:pPr>
            <a:r>
              <a:rPr lang="en-US" sz="2800" dirty="0"/>
              <a:t>Primary Disorders of Elevated </a:t>
            </a:r>
            <a:r>
              <a:rPr lang="en-US" sz="2800" dirty="0" err="1"/>
              <a:t>ApoB</a:t>
            </a:r>
            <a:r>
              <a:rPr lang="en-US" sz="2800" dirty="0"/>
              <a:t> -Containing Lipoproteins</a:t>
            </a:r>
            <a:r>
              <a:rPr lang="en-US" sz="2800" dirty="0">
                <a:latin typeface="Calibri"/>
                <a:cs typeface="Calibri"/>
              </a:rPr>
              <a:t>{</a:t>
            </a:r>
            <a:r>
              <a:rPr lang="en-US" sz="2800" dirty="0" err="1"/>
              <a:t>VLDL,IDL,LDL,Lp</a:t>
            </a:r>
            <a:r>
              <a:rPr lang="en-US" sz="2800" dirty="0"/>
              <a:t>(a)</a:t>
            </a:r>
            <a:r>
              <a:rPr lang="en-US" sz="2800" dirty="0">
                <a:latin typeface="Calibri"/>
                <a:cs typeface="Calibri"/>
              </a:rPr>
              <a:t>}</a:t>
            </a:r>
            <a:endParaRPr lang="en-US" sz="2800" dirty="0"/>
          </a:p>
          <a:p>
            <a:pPr marL="274320" indent="-274320">
              <a:defRPr/>
            </a:pPr>
            <a:r>
              <a:rPr lang="en-US" sz="2800" dirty="0"/>
              <a:t>Inherited Causes of Low Levels of </a:t>
            </a:r>
            <a:r>
              <a:rPr lang="en-US" sz="2800" dirty="0" err="1"/>
              <a:t>ApoB</a:t>
            </a:r>
            <a:r>
              <a:rPr lang="en-US" sz="2800" dirty="0"/>
              <a:t> -Containing Lipoproteins</a:t>
            </a:r>
          </a:p>
          <a:p>
            <a:pPr marL="274320" indent="-274320">
              <a:defRPr/>
            </a:pPr>
            <a:r>
              <a:rPr lang="en-US" sz="2800" dirty="0"/>
              <a:t>Genetic Disorders of HDL Metabolism</a:t>
            </a:r>
          </a:p>
          <a:p>
            <a:pPr eaLnBrk="1" hangingPunct="1">
              <a:defRPr/>
            </a:pPr>
            <a:r>
              <a:rPr lang="en-US" sz="2800" dirty="0"/>
              <a:t>Miscellaneous-</a:t>
            </a:r>
          </a:p>
          <a:p>
            <a:pPr eaLnBrk="1" hangingPunct="1">
              <a:buFont typeface="Wingdings 2" pitchFamily="18" charset="2"/>
              <a:buNone/>
              <a:defRPr/>
            </a:pPr>
            <a:r>
              <a:rPr lang="en-US" sz="2800" dirty="0"/>
              <a:t>        Elevated Plasma Levels of Lipoprotein(a)</a:t>
            </a:r>
          </a:p>
          <a:p>
            <a:pPr eaLnBrk="1" hangingPunct="1">
              <a:buFont typeface="Wingdings 2" pitchFamily="18" charset="2"/>
              <a:buNone/>
              <a:defRPr/>
            </a:pPr>
            <a:r>
              <a:rPr lang="en-US" sz="2800" dirty="0"/>
              <a:t>        Elevated small dense LDL particles</a:t>
            </a:r>
          </a:p>
          <a:p>
            <a:pPr marL="274320" indent="-274320">
              <a:buClr>
                <a:schemeClr val="accent3"/>
              </a:buClr>
              <a:buFont typeface="Wingdings 2"/>
              <a:buChar char=""/>
              <a:defRPr/>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4"/>
          <p:cNvSpPr>
            <a:spLocks noGrp="1"/>
          </p:cNvSpPr>
          <p:nvPr>
            <p:ph type="title"/>
          </p:nvPr>
        </p:nvSpPr>
        <p:spPr>
          <a:xfrm>
            <a:off x="860868" y="506896"/>
            <a:ext cx="8229600" cy="1295400"/>
          </a:xfrm>
        </p:spPr>
        <p:txBody>
          <a:bodyPr>
            <a:normAutofit fontScale="90000"/>
          </a:bodyPr>
          <a:lstStyle/>
          <a:p>
            <a:pPr algn="ctr" eaLnBrk="1" hangingPunct="1"/>
            <a:r>
              <a:rPr lang="en-US" b="1" dirty="0"/>
              <a:t>Lipid disorders associated with elevated LDL and normal triglycerides</a:t>
            </a:r>
            <a:br>
              <a:rPr lang="en-US" b="1" dirty="0"/>
            </a:br>
            <a:endParaRPr lang="en-US" b="1" dirty="0"/>
          </a:p>
        </p:txBody>
      </p:sp>
      <p:sp>
        <p:nvSpPr>
          <p:cNvPr id="21507" name="Content Placeholder 5"/>
          <p:cNvSpPr>
            <a:spLocks noGrp="1"/>
          </p:cNvSpPr>
          <p:nvPr>
            <p:ph idx="1"/>
          </p:nvPr>
        </p:nvSpPr>
        <p:spPr/>
        <p:txBody>
          <a:bodyPr>
            <a:normAutofit/>
          </a:bodyPr>
          <a:lstStyle/>
          <a:p>
            <a:pPr marL="514350" indent="-514350">
              <a:buFont typeface="Calibri" pitchFamily="34" charset="0"/>
              <a:buAutoNum type="arabicPeriod"/>
            </a:pPr>
            <a:r>
              <a:rPr lang="en-US" sz="2800" dirty="0"/>
              <a:t>Familial Hypercholesterolemia (FH)</a:t>
            </a:r>
          </a:p>
          <a:p>
            <a:pPr marL="514350" indent="-514350">
              <a:buFont typeface="Calibri" pitchFamily="34" charset="0"/>
              <a:buAutoNum type="arabicPeriod"/>
            </a:pPr>
            <a:r>
              <a:rPr lang="en-US" sz="2800" dirty="0"/>
              <a:t>Familial Defective ApoB-100 (FDB)</a:t>
            </a:r>
          </a:p>
          <a:p>
            <a:pPr marL="514350" indent="-514350">
              <a:buFont typeface="Calibri" pitchFamily="34" charset="0"/>
              <a:buAutoNum type="arabicPeriod"/>
            </a:pPr>
            <a:r>
              <a:rPr lang="en-US" sz="2800" dirty="0" err="1"/>
              <a:t>Autosomal</a:t>
            </a:r>
            <a:r>
              <a:rPr lang="en-US" sz="2800" dirty="0"/>
              <a:t> Dominant Hypercholesterolemia Due to Mutations in Pcsk9 (ADH-Pcsk9 or ADH3)</a:t>
            </a:r>
          </a:p>
          <a:p>
            <a:pPr marL="514350" indent="-514350">
              <a:buFont typeface="Calibri" pitchFamily="34" charset="0"/>
              <a:buAutoNum type="arabicPeriod"/>
            </a:pPr>
            <a:r>
              <a:rPr lang="en-US" sz="2800" dirty="0" err="1"/>
              <a:t>Autosomal</a:t>
            </a:r>
            <a:r>
              <a:rPr lang="en-US" sz="2800" dirty="0"/>
              <a:t> Recessive Hypercholesterolemia (ARH)</a:t>
            </a:r>
          </a:p>
          <a:p>
            <a:pPr marL="514350" indent="-514350">
              <a:buFont typeface="Calibri" pitchFamily="34" charset="0"/>
              <a:buAutoNum type="arabicPeriod"/>
            </a:pPr>
            <a:r>
              <a:rPr lang="en-US" sz="2800" dirty="0" err="1"/>
              <a:t>Sitosterolemia</a:t>
            </a:r>
            <a:endParaRPr lang="en-US" sz="2800" dirty="0"/>
          </a:p>
          <a:p>
            <a:pPr marL="514350" indent="-514350">
              <a:buFont typeface="Calibri" pitchFamily="34" charset="0"/>
              <a:buAutoNum type="arabicPeriod"/>
            </a:pPr>
            <a:r>
              <a:rPr lang="en-US" sz="2800" dirty="0"/>
              <a:t>Polygenic Hypercholesterolemia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F13E0-232A-48B7-A48F-18B648A454B8}"/>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F78E7BED-28F3-4ADA-9BC7-08F26891A7A1}"/>
              </a:ext>
            </a:extLst>
          </p:cNvPr>
          <p:cNvSpPr>
            <a:spLocks noGrp="1"/>
          </p:cNvSpPr>
          <p:nvPr>
            <p:ph idx="1"/>
          </p:nvPr>
        </p:nvSpPr>
        <p:spPr>
          <a:xfrm>
            <a:off x="717090" y="2160589"/>
            <a:ext cx="8596668" cy="3880773"/>
          </a:xfrm>
        </p:spPr>
        <p:txBody>
          <a:bodyPr>
            <a:normAutofit/>
          </a:bodyPr>
          <a:lstStyle/>
          <a:p>
            <a:r>
              <a:rPr lang="en-US" sz="2800" dirty="0"/>
              <a:t>3 main biological classes of lipids</a:t>
            </a:r>
          </a:p>
          <a:p>
            <a:pPr marL="0" indent="0">
              <a:buNone/>
            </a:pPr>
            <a:r>
              <a:rPr lang="en-US" sz="2800" dirty="0"/>
              <a:t>        TAG</a:t>
            </a:r>
          </a:p>
          <a:p>
            <a:pPr marL="0" indent="0">
              <a:buNone/>
            </a:pPr>
            <a:r>
              <a:rPr lang="en-US" sz="2800" dirty="0"/>
              <a:t>        Phospholipids</a:t>
            </a:r>
          </a:p>
          <a:p>
            <a:pPr marL="0" indent="0">
              <a:buNone/>
            </a:pPr>
            <a:r>
              <a:rPr lang="en-US" sz="2800" dirty="0"/>
              <a:t>        Cholesterol</a:t>
            </a:r>
          </a:p>
          <a:p>
            <a:pPr marL="0" indent="0">
              <a:buNone/>
            </a:pPr>
            <a:endParaRPr lang="en-US" sz="2800" dirty="0"/>
          </a:p>
          <a:p>
            <a:pPr marL="0" indent="0">
              <a:buNone/>
            </a:pPr>
            <a:r>
              <a:rPr lang="en-US" sz="2800" dirty="0"/>
              <a:t>Combines with apolipoproteins to form lipoproteins</a:t>
            </a:r>
            <a:endParaRPr lang="en-IN" sz="2800" dirty="0"/>
          </a:p>
        </p:txBody>
      </p:sp>
    </p:spTree>
    <p:extLst>
      <p:ext uri="{BB962C8B-B14F-4D97-AF65-F5344CB8AC3E}">
        <p14:creationId xmlns:p14="http://schemas.microsoft.com/office/powerpoint/2010/main" val="2421368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b="1"/>
              <a:t>Familial hypercholesterolemia</a:t>
            </a:r>
          </a:p>
        </p:txBody>
      </p:sp>
      <p:sp>
        <p:nvSpPr>
          <p:cNvPr id="22531" name="Content Placeholder 2"/>
          <p:cNvSpPr>
            <a:spLocks noGrp="1"/>
          </p:cNvSpPr>
          <p:nvPr>
            <p:ph sz="half" idx="1"/>
          </p:nvPr>
        </p:nvSpPr>
        <p:spPr>
          <a:xfrm>
            <a:off x="1752600" y="1371600"/>
            <a:ext cx="8534400" cy="5105400"/>
          </a:xfrm>
        </p:spPr>
        <p:txBody>
          <a:bodyPr>
            <a:normAutofit/>
          </a:bodyPr>
          <a:lstStyle/>
          <a:p>
            <a:pPr eaLnBrk="1" hangingPunct="1"/>
            <a:r>
              <a:rPr lang="en-US" sz="2400" dirty="0" err="1"/>
              <a:t>Autosomal</a:t>
            </a:r>
            <a:r>
              <a:rPr lang="en-US" sz="2400" dirty="0"/>
              <a:t> </a:t>
            </a:r>
            <a:r>
              <a:rPr lang="en-US" sz="2400" dirty="0" err="1"/>
              <a:t>codominant</a:t>
            </a:r>
            <a:r>
              <a:rPr lang="en-US" sz="2400" dirty="0"/>
              <a:t> disorder </a:t>
            </a:r>
          </a:p>
          <a:p>
            <a:pPr eaLnBrk="1" hangingPunct="1"/>
            <a:r>
              <a:rPr lang="en-US" sz="2400" dirty="0"/>
              <a:t>Elevated plasma levels of LDL-C </a:t>
            </a:r>
          </a:p>
          <a:p>
            <a:pPr eaLnBrk="1" hangingPunct="1"/>
            <a:r>
              <a:rPr lang="en-US" sz="2400" dirty="0"/>
              <a:t>Triglyceride level-normal</a:t>
            </a:r>
          </a:p>
          <a:p>
            <a:pPr eaLnBrk="1" hangingPunct="1"/>
            <a:r>
              <a:rPr lang="en-US" sz="2400" dirty="0"/>
              <a:t>Premature coronary atherosclerosis</a:t>
            </a:r>
          </a:p>
          <a:p>
            <a:pPr eaLnBrk="1" hangingPunct="1"/>
            <a:r>
              <a:rPr lang="en-US" sz="2400" dirty="0"/>
              <a:t>Pathophysiology -Defect in LDL receptor(ADH-1)</a:t>
            </a:r>
          </a:p>
          <a:p>
            <a:r>
              <a:rPr lang="en-US" sz="2400" dirty="0"/>
              <a:t>More than 1600 different mutations have been reported in association with FH.</a:t>
            </a:r>
          </a:p>
          <a:p>
            <a:r>
              <a:rPr lang="en-US" sz="2400" dirty="0"/>
              <a:t>Homozygous (</a:t>
            </a:r>
            <a:r>
              <a:rPr lang="en-IN" sz="2400" dirty="0"/>
              <a:t>&lt;1/1000000)</a:t>
            </a:r>
            <a:r>
              <a:rPr lang="en-US" sz="2400" dirty="0"/>
              <a:t> and heterozygous(1/250)</a:t>
            </a:r>
          </a:p>
          <a:p>
            <a:r>
              <a:rPr lang="en-US" sz="2400" dirty="0"/>
              <a:t>Receptor negative : &lt; 2% LDL receptor activity </a:t>
            </a:r>
          </a:p>
          <a:p>
            <a:r>
              <a:rPr lang="en-US" sz="2400" dirty="0"/>
              <a:t>Receptor defective: 2-25% receptor activity</a:t>
            </a:r>
          </a:p>
          <a:p>
            <a:endParaRPr lang="en-US" sz="2400" dirty="0"/>
          </a:p>
          <a:p>
            <a:pPr eaLnBrk="1" hangingPunct="1"/>
            <a:endParaRPr lang="en-US" sz="2400" dirty="0"/>
          </a:p>
          <a:p>
            <a:pPr eaLnBrk="1" hangingPunct="1">
              <a:buFont typeface="Wingdings 2" pitchFamily="18" charset="2"/>
              <a:buNone/>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pPr eaLnBrk="1" hangingPunct="1"/>
            <a:r>
              <a:rPr lang="en-US" b="1"/>
              <a:t>Familial hypercholesterolemia</a:t>
            </a:r>
            <a:endParaRPr lang="en-US"/>
          </a:p>
        </p:txBody>
      </p:sp>
      <p:sp>
        <p:nvSpPr>
          <p:cNvPr id="1028" name="Content Placeholder 2"/>
          <p:cNvSpPr>
            <a:spLocks noGrp="1"/>
          </p:cNvSpPr>
          <p:nvPr>
            <p:ph idx="1"/>
          </p:nvPr>
        </p:nvSpPr>
        <p:spPr>
          <a:xfrm>
            <a:off x="1524000" y="1447800"/>
            <a:ext cx="8915400" cy="5181600"/>
          </a:xfrm>
        </p:spPr>
        <p:txBody>
          <a:bodyPr>
            <a:normAutofit/>
          </a:bodyPr>
          <a:lstStyle/>
          <a:p>
            <a:pPr eaLnBrk="1" hangingPunct="1"/>
            <a:r>
              <a:rPr lang="en-US" sz="2400" b="1" dirty="0"/>
              <a:t>Tendon</a:t>
            </a:r>
            <a:r>
              <a:rPr lang="en-US" sz="2400" dirty="0"/>
              <a:t> </a:t>
            </a:r>
            <a:r>
              <a:rPr lang="en-US" sz="2400" b="1" dirty="0" err="1"/>
              <a:t>xanthomas-</a:t>
            </a:r>
            <a:r>
              <a:rPr lang="en-US" sz="2400" dirty="0" err="1"/>
              <a:t>hands,wrists,elbows,knees,heels</a:t>
            </a:r>
            <a:r>
              <a:rPr lang="en-US" sz="2400" dirty="0"/>
              <a:t> or buttocks</a:t>
            </a:r>
          </a:p>
          <a:p>
            <a:pPr eaLnBrk="1" hangingPunct="1"/>
            <a:r>
              <a:rPr lang="en-US" sz="2400" dirty="0"/>
              <a:t>Total cholesterol levels: </a:t>
            </a:r>
            <a:r>
              <a:rPr lang="en-US" sz="2400" dirty="0" err="1"/>
              <a:t>HeFH</a:t>
            </a:r>
            <a:r>
              <a:rPr lang="en-US" sz="2400" dirty="0"/>
              <a:t>/HoFH</a:t>
            </a:r>
            <a:r>
              <a:rPr lang="en-US" sz="2400" dirty="0">
                <a:sym typeface="Wingdings" pitchFamily="2" charset="2"/>
              </a:rPr>
              <a:t></a:t>
            </a:r>
            <a:r>
              <a:rPr lang="en-US" sz="2400" dirty="0"/>
              <a:t>350- 550/650-1000 mg/dl</a:t>
            </a:r>
          </a:p>
          <a:p>
            <a:r>
              <a:rPr lang="en-US" sz="2400" dirty="0"/>
              <a:t>Total LDL-C levels :</a:t>
            </a:r>
            <a:r>
              <a:rPr lang="en-US" sz="2400" dirty="0" err="1"/>
              <a:t>HeFH</a:t>
            </a:r>
            <a:r>
              <a:rPr lang="en-US" sz="2400" dirty="0"/>
              <a:t>/HoFH</a:t>
            </a:r>
            <a:r>
              <a:rPr lang="en-US" sz="2400" dirty="0">
                <a:sym typeface="Wingdings" pitchFamily="2" charset="2"/>
              </a:rPr>
              <a:t>200-400/&gt;600mg/dl</a:t>
            </a:r>
            <a:endParaRPr lang="en-US" sz="2400" dirty="0"/>
          </a:p>
          <a:p>
            <a:pPr eaLnBrk="1" hangingPunct="1"/>
            <a:r>
              <a:rPr lang="en-US" sz="2400" dirty="0"/>
              <a:t>Accelerated atherosclerosis – begins in aortic root and extends into coronary </a:t>
            </a:r>
            <a:r>
              <a:rPr lang="en-US" sz="2400" dirty="0" err="1"/>
              <a:t>ostia</a:t>
            </a:r>
            <a:endParaRPr lang="en-US" sz="2400" dirty="0"/>
          </a:p>
          <a:p>
            <a:pPr eaLnBrk="1" hangingPunct="1"/>
            <a:r>
              <a:rPr lang="en-US" sz="2400" dirty="0"/>
              <a:t>Receptor negative-untreated patients don’t survive beyond 2</a:t>
            </a:r>
            <a:r>
              <a:rPr lang="en-US" sz="2400" baseline="30000" dirty="0"/>
              <a:t>nd</a:t>
            </a:r>
            <a:r>
              <a:rPr lang="en-US" sz="2400" dirty="0"/>
              <a:t> decade</a:t>
            </a:r>
          </a:p>
          <a:p>
            <a:pPr eaLnBrk="1" hangingPunct="1"/>
            <a:r>
              <a:rPr lang="en-US" sz="2400" dirty="0"/>
              <a:t>Receptor defective- better prognosis</a:t>
            </a:r>
          </a:p>
          <a:p>
            <a:pPr eaLnBrk="1" hangingPunct="1"/>
            <a:endParaRPr lang="en-US" sz="2400" dirty="0"/>
          </a:p>
          <a:p>
            <a:pPr eaLnBrk="1" hangingPunct="1"/>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8" name="Object 2"/>
          <p:cNvGraphicFramePr>
            <a:graphicFrameLocks noGrp="1" noChangeAspect="1"/>
          </p:cNvGraphicFramePr>
          <p:nvPr>
            <p:ph idx="1"/>
            <p:extLst>
              <p:ext uri="{D42A27DB-BD31-4B8C-83A1-F6EECF244321}">
                <p14:modId xmlns:p14="http://schemas.microsoft.com/office/powerpoint/2010/main" val="270788629"/>
              </p:ext>
            </p:extLst>
          </p:nvPr>
        </p:nvGraphicFramePr>
        <p:xfrm>
          <a:off x="1523999" y="3813176"/>
          <a:ext cx="4114800" cy="2435224"/>
        </p:xfrm>
        <a:graphic>
          <a:graphicData uri="http://schemas.openxmlformats.org/presentationml/2006/ole">
            <mc:AlternateContent xmlns:mc="http://schemas.openxmlformats.org/markup-compatibility/2006">
              <mc:Choice xmlns:v="urn:schemas-microsoft-com:vml" Requires="v">
                <p:oleObj name="Photo Editor Photo" r:id="rId2" imgW="4114286" imgH="2228571" progId="">
                  <p:embed/>
                </p:oleObj>
              </mc:Choice>
              <mc:Fallback>
                <p:oleObj name="Photo Editor Photo" r:id="rId2" imgW="4114286" imgH="2228571" progId="">
                  <p:embed/>
                  <p:pic>
                    <p:nvPicPr>
                      <p:cNvPr id="8"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9" y="3813176"/>
                        <a:ext cx="4114800" cy="2435224"/>
                      </a:xfrm>
                      <a:prstGeom prst="rect">
                        <a:avLst/>
                      </a:prstGeom>
                      <a:noFill/>
                    </p:spPr>
                  </p:pic>
                </p:oleObj>
              </mc:Fallback>
            </mc:AlternateContent>
          </a:graphicData>
        </a:graphic>
      </p:graphicFrame>
      <p:pic>
        <p:nvPicPr>
          <p:cNvPr id="5" name="Picture 1027" descr="LIPID8"/>
          <p:cNvPicPr>
            <a:picLocks noChangeAspect="1" noChangeArrowheads="1"/>
          </p:cNvPicPr>
          <p:nvPr/>
        </p:nvPicPr>
        <p:blipFill>
          <a:blip r:embed="rId4"/>
          <a:srcRect/>
          <a:stretch>
            <a:fillRect/>
          </a:stretch>
        </p:blipFill>
        <p:spPr bwMode="auto">
          <a:xfrm>
            <a:off x="6598029" y="3563731"/>
            <a:ext cx="2675973" cy="2727739"/>
          </a:xfrm>
          <a:prstGeom prst="rect">
            <a:avLst/>
          </a:prstGeom>
          <a:noFill/>
          <a:ln w="25400">
            <a:solidFill>
              <a:schemeClr val="folHlink"/>
            </a:solidFill>
            <a:miter lim="800000"/>
            <a:headEnd/>
            <a:tailEnd/>
          </a:ln>
        </p:spPr>
      </p:pic>
      <p:pic>
        <p:nvPicPr>
          <p:cNvPr id="7" name="Picture 6" descr="LIPID12"/>
          <p:cNvPicPr>
            <a:picLocks noChangeAspect="1" noChangeArrowheads="1"/>
          </p:cNvPicPr>
          <p:nvPr/>
        </p:nvPicPr>
        <p:blipFill>
          <a:blip r:embed="rId5"/>
          <a:srcRect/>
          <a:stretch>
            <a:fillRect/>
          </a:stretch>
        </p:blipFill>
        <p:spPr bwMode="auto">
          <a:xfrm>
            <a:off x="1524001" y="228600"/>
            <a:ext cx="2849563" cy="3373874"/>
          </a:xfrm>
          <a:prstGeom prst="rect">
            <a:avLst/>
          </a:prstGeom>
          <a:noFill/>
          <a:ln w="25400">
            <a:solidFill>
              <a:schemeClr val="folHlink"/>
            </a:solidFill>
            <a:miter lim="800000"/>
            <a:headEnd/>
            <a:tailEnd/>
          </a:ln>
        </p:spPr>
      </p:pic>
      <p:pic>
        <p:nvPicPr>
          <p:cNvPr id="9" name="Picture 8" descr="LIPID11"/>
          <p:cNvPicPr>
            <a:picLocks noChangeAspect="1" noChangeArrowheads="1"/>
          </p:cNvPicPr>
          <p:nvPr/>
        </p:nvPicPr>
        <p:blipFill>
          <a:blip r:embed="rId6"/>
          <a:srcRect/>
          <a:stretch>
            <a:fillRect/>
          </a:stretch>
        </p:blipFill>
        <p:spPr bwMode="auto">
          <a:xfrm>
            <a:off x="4781763" y="194365"/>
            <a:ext cx="4492239" cy="3162300"/>
          </a:xfrm>
          <a:prstGeom prst="rect">
            <a:avLst/>
          </a:prstGeom>
          <a:noFill/>
          <a:ln w="25400">
            <a:solidFill>
              <a:schemeClr val="folHlink"/>
            </a:solid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3913" y="1414671"/>
            <a:ext cx="8382000" cy="4830763"/>
          </a:xfrm>
        </p:spPr>
        <p:txBody>
          <a:bodyPr>
            <a:normAutofit/>
          </a:bodyPr>
          <a:lstStyle/>
          <a:p>
            <a:pPr marL="342900" lvl="1" indent="-342900">
              <a:buFont typeface="Arial" pitchFamily="34" charset="0"/>
              <a:buChar char="•"/>
            </a:pPr>
            <a:r>
              <a:rPr lang="en-IN" sz="2000" dirty="0"/>
              <a:t>In </a:t>
            </a:r>
            <a:r>
              <a:rPr lang="en-IN" sz="2000" dirty="0" err="1"/>
              <a:t>HeFH</a:t>
            </a:r>
            <a:r>
              <a:rPr lang="en-IN" sz="2000" dirty="0"/>
              <a:t>, CAD develops in about 50% of males by the age of 50yrs and 30% of females by 60yr.</a:t>
            </a:r>
          </a:p>
          <a:p>
            <a:pPr marL="342900" lvl="1" indent="-342900">
              <a:buFont typeface="Arial" pitchFamily="34" charset="0"/>
              <a:buChar char="•"/>
            </a:pPr>
            <a:r>
              <a:rPr lang="en-IN" sz="2000" dirty="0"/>
              <a:t>No specific diagnostic test.</a:t>
            </a:r>
            <a:r>
              <a:rPr lang="en-US" sz="2000" dirty="0"/>
              <a:t> </a:t>
            </a:r>
            <a:endParaRPr lang="en-IN" sz="2000" dirty="0"/>
          </a:p>
          <a:p>
            <a:pPr marL="342900" lvl="1" indent="-342900">
              <a:buFont typeface="Arial" pitchFamily="34" charset="0"/>
              <a:buChar char="•"/>
            </a:pPr>
            <a:r>
              <a:rPr lang="en-IN" sz="2000" dirty="0"/>
              <a:t>Screening  in target population was the initial method but changed to “cascade screening”.</a:t>
            </a:r>
          </a:p>
          <a:p>
            <a:pPr marL="342900" lvl="1" indent="-342900">
              <a:buFont typeface="Arial" pitchFamily="34" charset="0"/>
              <a:buChar char="•"/>
            </a:pPr>
            <a:r>
              <a:rPr lang="en-IN" sz="2000" dirty="0"/>
              <a:t>Cascade screening- first and second degree relatives of diagnosed patients. </a:t>
            </a:r>
          </a:p>
          <a:p>
            <a:pPr marL="342900" lvl="1" indent="-342900">
              <a:buFont typeface="Arial" pitchFamily="34" charset="0"/>
              <a:buChar char="•"/>
            </a:pPr>
            <a:r>
              <a:rPr lang="en-IN" sz="2000" dirty="0"/>
              <a:t>Various clinical </a:t>
            </a:r>
            <a:r>
              <a:rPr lang="en-IN" sz="2000" dirty="0" err="1"/>
              <a:t>criterias</a:t>
            </a:r>
            <a:r>
              <a:rPr lang="en-IN" sz="2000" dirty="0"/>
              <a:t> for diagnosis FH have been proposed</a:t>
            </a:r>
            <a:r>
              <a:rPr lang="en-IN" dirty="0"/>
              <a:t>.</a:t>
            </a:r>
          </a:p>
          <a:p>
            <a:pPr marL="342900" lvl="1" indent="-342900">
              <a:buFont typeface="Arial" pitchFamily="34" charset="0"/>
              <a:buChar char="•"/>
            </a:pPr>
            <a:endParaRPr lang="en-IN"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b="1" dirty="0"/>
              <a:t>Simon Broome criteria-UK</a:t>
            </a:r>
            <a:endParaRPr lang="en-IN"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451857336"/>
              </p:ext>
            </p:extLst>
          </p:nvPr>
        </p:nvGraphicFramePr>
        <p:xfrm>
          <a:off x="867189" y="1270000"/>
          <a:ext cx="7886700" cy="512572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tblGrid>
              <a:tr h="370840">
                <a:tc>
                  <a:txBody>
                    <a:bodyPr/>
                    <a:lstStyle/>
                    <a:p>
                      <a:r>
                        <a:rPr lang="en-IN" dirty="0"/>
                        <a:t>POSSIBLE </a:t>
                      </a:r>
                    </a:p>
                  </a:txBody>
                  <a:tcPr marL="68580" marR="68580"/>
                </a:tc>
                <a:tc>
                  <a:txBody>
                    <a:bodyPr/>
                    <a:lstStyle/>
                    <a:p>
                      <a:r>
                        <a:rPr lang="en-IN" dirty="0"/>
                        <a:t>PROBABLE</a:t>
                      </a:r>
                    </a:p>
                  </a:txBody>
                  <a:tcPr marL="68580" marR="68580"/>
                </a:tc>
                <a:tc>
                  <a:txBody>
                    <a:bodyPr/>
                    <a:lstStyle/>
                    <a:p>
                      <a:r>
                        <a:rPr lang="en-IN" dirty="0"/>
                        <a:t>DEFINITE</a:t>
                      </a:r>
                    </a:p>
                  </a:txBody>
                  <a:tcPr marL="68580" marR="68580"/>
                </a:tc>
                <a:extLst>
                  <a:ext uri="{0D108BD9-81ED-4DB2-BD59-A6C34878D82A}">
                    <a16:rowId xmlns:a16="http://schemas.microsoft.com/office/drawing/2014/main" val="10000"/>
                  </a:ext>
                </a:extLst>
              </a:tr>
              <a:tr h="370840">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IN" sz="1800" b="0" i="0" u="none" strike="noStrike" kern="1200" baseline="0" dirty="0">
                          <a:solidFill>
                            <a:schemeClr val="dk1"/>
                          </a:solidFill>
                          <a:latin typeface="+mn-lt"/>
                          <a:ea typeface="+mn-ea"/>
                          <a:cs typeface="+mn-cs"/>
                        </a:rPr>
                        <a:t>Total-cholesterol (LDL-C) in mg/dl &gt;260(155)  in patients with age &lt;18 years and &gt;290 (190) in patients &gt;18 years </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IN" sz="1800" b="0" i="0" u="none" strike="noStrike" kern="1200" baseline="0" dirty="0">
                          <a:solidFill>
                            <a:schemeClr val="dk1"/>
                          </a:solidFill>
                          <a:latin typeface="+mn-lt"/>
                          <a:ea typeface="+mn-ea"/>
                          <a:cs typeface="+mn-cs"/>
                        </a:rPr>
                        <a:t>F/H  of elevated total-C &gt;290 mg/dl in first or second degree relative  or </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IN" sz="1800" b="0" i="0" u="none" strike="noStrike" kern="1200" baseline="0" dirty="0">
                          <a:solidFill>
                            <a:schemeClr val="dk1"/>
                          </a:solidFill>
                          <a:latin typeface="+mn-lt"/>
                          <a:ea typeface="+mn-ea"/>
                          <a:cs typeface="+mn-cs"/>
                        </a:rPr>
                        <a:t>F/H of CAD  at age &lt;60 years in 1</a:t>
                      </a:r>
                      <a:r>
                        <a:rPr lang="en-IN" sz="1800" b="0" i="0" u="none" strike="noStrike" kern="1200" baseline="30000" dirty="0">
                          <a:solidFill>
                            <a:schemeClr val="dk1"/>
                          </a:solidFill>
                          <a:latin typeface="+mn-lt"/>
                          <a:ea typeface="+mn-ea"/>
                          <a:cs typeface="+mn-cs"/>
                        </a:rPr>
                        <a:t>st</a:t>
                      </a:r>
                      <a:r>
                        <a:rPr lang="en-IN" sz="1800" b="0" i="0" u="none" strike="noStrike" kern="1200" baseline="0" dirty="0">
                          <a:solidFill>
                            <a:schemeClr val="dk1"/>
                          </a:solidFill>
                          <a:latin typeface="+mn-lt"/>
                          <a:ea typeface="+mn-ea"/>
                          <a:cs typeface="+mn-cs"/>
                        </a:rPr>
                        <a:t> degree  relative or &lt;50 years        in 2</a:t>
                      </a:r>
                      <a:r>
                        <a:rPr lang="en-IN" sz="1800" b="0" i="0" u="none" strike="noStrike" kern="1200" baseline="30000" dirty="0">
                          <a:solidFill>
                            <a:schemeClr val="dk1"/>
                          </a:solidFill>
                          <a:latin typeface="+mn-lt"/>
                          <a:ea typeface="+mn-ea"/>
                          <a:cs typeface="+mn-cs"/>
                        </a:rPr>
                        <a:t>nd</a:t>
                      </a:r>
                      <a:r>
                        <a:rPr lang="en-IN" sz="1800" b="0" i="0" u="none" strike="noStrike" kern="1200" baseline="0" dirty="0">
                          <a:solidFill>
                            <a:schemeClr val="dk1"/>
                          </a:solidFill>
                          <a:latin typeface="+mn-lt"/>
                          <a:ea typeface="+mn-ea"/>
                          <a:cs typeface="+mn-cs"/>
                        </a:rPr>
                        <a:t> degree relative</a:t>
                      </a:r>
                    </a:p>
                    <a:p>
                      <a:endParaRPr lang="en-IN" dirty="0"/>
                    </a:p>
                  </a:txBody>
                  <a:tcPr marL="68580" marR="68580"/>
                </a:tc>
                <a:tc>
                  <a:txBody>
                    <a:bodyPr/>
                    <a:lstStyle/>
                    <a:p>
                      <a:pPr marL="342900" indent="-342900">
                        <a:buFont typeface="+mj-lt"/>
                        <a:buAutoNum type="arabicPeriod"/>
                      </a:pPr>
                      <a:r>
                        <a:rPr lang="en-IN" sz="1800" b="0" i="0" u="none" strike="noStrike" kern="1200" baseline="0" dirty="0">
                          <a:solidFill>
                            <a:schemeClr val="dk1"/>
                          </a:solidFill>
                          <a:latin typeface="+mn-lt"/>
                          <a:ea typeface="+mn-ea"/>
                          <a:cs typeface="+mn-cs"/>
                        </a:rPr>
                        <a:t>Total-cholesterol (LDL-C) in mg/dl &gt;260(155)  in patients with age &lt;18 years and &gt;290 (190) in patients &gt;18 years </a:t>
                      </a:r>
                    </a:p>
                    <a:p>
                      <a:pPr marL="342900" indent="-342900">
                        <a:buFont typeface="+mj-lt"/>
                        <a:buAutoNum type="arabicPeriod"/>
                      </a:pPr>
                      <a:r>
                        <a:rPr lang="en-IN" sz="1800" b="0" i="0" u="none" strike="noStrike" kern="1200" baseline="0" dirty="0">
                          <a:solidFill>
                            <a:schemeClr val="dk1"/>
                          </a:solidFill>
                          <a:latin typeface="+mn-lt"/>
                          <a:ea typeface="+mn-ea"/>
                          <a:cs typeface="+mn-cs"/>
                        </a:rPr>
                        <a:t>Tendon </a:t>
                      </a:r>
                      <a:r>
                        <a:rPr lang="en-IN" sz="1800" b="0" i="0" u="none" strike="noStrike" kern="1200" baseline="0" dirty="0" err="1">
                          <a:solidFill>
                            <a:schemeClr val="dk1"/>
                          </a:solidFill>
                          <a:latin typeface="+mn-lt"/>
                          <a:ea typeface="+mn-ea"/>
                          <a:cs typeface="+mn-cs"/>
                        </a:rPr>
                        <a:t>xanthomas</a:t>
                      </a:r>
                      <a:r>
                        <a:rPr lang="en-IN" sz="1800" b="0" i="0" u="none" strike="noStrike" kern="1200" baseline="0" dirty="0">
                          <a:solidFill>
                            <a:schemeClr val="dk1"/>
                          </a:solidFill>
                          <a:latin typeface="+mn-lt"/>
                          <a:ea typeface="+mn-ea"/>
                          <a:cs typeface="+mn-cs"/>
                        </a:rPr>
                        <a:t> in the patient or in first/2</a:t>
                      </a:r>
                      <a:r>
                        <a:rPr lang="en-IN" sz="1800" b="0" i="0" u="none" strike="noStrike" kern="1200" baseline="30000" dirty="0">
                          <a:solidFill>
                            <a:schemeClr val="dk1"/>
                          </a:solidFill>
                          <a:latin typeface="+mn-lt"/>
                          <a:ea typeface="+mn-ea"/>
                          <a:cs typeface="+mn-cs"/>
                        </a:rPr>
                        <a:t>nd</a:t>
                      </a:r>
                      <a:r>
                        <a:rPr lang="en-IN" sz="1800" b="0" i="0" u="none" strike="noStrike" kern="1200" baseline="0" dirty="0">
                          <a:solidFill>
                            <a:schemeClr val="dk1"/>
                          </a:solidFill>
                          <a:latin typeface="+mn-lt"/>
                          <a:ea typeface="+mn-ea"/>
                          <a:cs typeface="+mn-cs"/>
                        </a:rPr>
                        <a:t> degree relative</a:t>
                      </a:r>
                    </a:p>
                    <a:p>
                      <a:pPr marL="342900" indent="-342900">
                        <a:buFont typeface="+mj-lt"/>
                        <a:buAutoNum type="arabicPeriod"/>
                      </a:pPr>
                      <a:endParaRPr lang="en-IN" sz="1800" b="0" i="0" u="none" strike="noStrike" kern="1200" baseline="0" dirty="0">
                        <a:solidFill>
                          <a:schemeClr val="dk1"/>
                        </a:solidFill>
                        <a:latin typeface="+mn-lt"/>
                        <a:ea typeface="+mn-ea"/>
                        <a:cs typeface="+mn-cs"/>
                      </a:endParaRPr>
                    </a:p>
                  </a:txBody>
                  <a:tcPr marL="68580" marR="68580"/>
                </a:tc>
                <a:tc>
                  <a:txBody>
                    <a:bodyPr/>
                    <a:lstStyle/>
                    <a:p>
                      <a:pPr marL="342900" indent="-342900">
                        <a:buFont typeface="+mj-lt"/>
                        <a:buAutoNum type="arabicPeriod"/>
                      </a:pPr>
                      <a:r>
                        <a:rPr lang="en-IN" sz="1800" b="0" i="0" u="none" strike="noStrike" kern="1200" baseline="0" dirty="0">
                          <a:solidFill>
                            <a:schemeClr val="dk1"/>
                          </a:solidFill>
                          <a:latin typeface="+mn-lt"/>
                          <a:ea typeface="+mn-ea"/>
                          <a:cs typeface="+mn-cs"/>
                        </a:rPr>
                        <a:t>Total-cholesterol (LDL-C) in mg/dl &gt;260(155)  in patients with age &lt;18 years and &gt;290 (190) in patients &gt;18 years </a:t>
                      </a:r>
                    </a:p>
                    <a:p>
                      <a:pPr marL="342900" indent="-342900">
                        <a:buFont typeface="+mj-lt"/>
                        <a:buAutoNum type="arabicPeriod"/>
                      </a:pPr>
                      <a:r>
                        <a:rPr lang="en-IN" sz="1800" b="0" i="0" u="none" strike="noStrike" kern="1200" baseline="0" dirty="0">
                          <a:solidFill>
                            <a:schemeClr val="dk1"/>
                          </a:solidFill>
                          <a:latin typeface="+mn-lt"/>
                          <a:ea typeface="+mn-ea"/>
                          <a:cs typeface="+mn-cs"/>
                        </a:rPr>
                        <a:t>DNA mutation consistent with FH</a:t>
                      </a:r>
                    </a:p>
                    <a:p>
                      <a:pPr marL="342900" indent="-342900">
                        <a:buFont typeface="+mj-lt"/>
                        <a:buAutoNum type="arabicPeriod"/>
                      </a:pPr>
                      <a:endParaRPr lang="en-IN" dirty="0"/>
                    </a:p>
                  </a:txBody>
                  <a:tcPr marL="68580" marR="6858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514558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8915400" cy="1143000"/>
          </a:xfrm>
        </p:spPr>
        <p:txBody>
          <a:bodyPr/>
          <a:lstStyle/>
          <a:p>
            <a:r>
              <a:rPr lang="en-IN" b="1" dirty="0"/>
              <a:t>MEDPED criteria-USA</a:t>
            </a:r>
            <a:endParaRPr lang="en-IN" dirty="0"/>
          </a:p>
        </p:txBody>
      </p:sp>
      <p:pic>
        <p:nvPicPr>
          <p:cNvPr id="4" name="Content Placeholder 3"/>
          <p:cNvPicPr>
            <a:picLocks noGrp="1" noChangeAspect="1"/>
          </p:cNvPicPr>
          <p:nvPr>
            <p:ph idx="1"/>
          </p:nvPr>
        </p:nvPicPr>
        <p:blipFill>
          <a:blip r:embed="rId2"/>
          <a:stretch>
            <a:fillRect/>
          </a:stretch>
        </p:blipFill>
        <p:spPr>
          <a:xfrm>
            <a:off x="1524000" y="2170332"/>
            <a:ext cx="7836984" cy="3596874"/>
          </a:xfrm>
          <a:prstGeom prst="rect">
            <a:avLst/>
          </a:prstGeom>
        </p:spPr>
      </p:pic>
      <p:sp>
        <p:nvSpPr>
          <p:cNvPr id="5" name="TextBox 4"/>
          <p:cNvSpPr txBox="1"/>
          <p:nvPr/>
        </p:nvSpPr>
        <p:spPr>
          <a:xfrm>
            <a:off x="8229601" y="1524001"/>
            <a:ext cx="1915909" cy="646331"/>
          </a:xfrm>
          <a:prstGeom prst="rect">
            <a:avLst/>
          </a:prstGeom>
          <a:noFill/>
        </p:spPr>
        <p:txBody>
          <a:bodyPr wrap="none" rtlCol="0">
            <a:spAutoFit/>
          </a:bodyPr>
          <a:lstStyle/>
          <a:p>
            <a:r>
              <a:rPr lang="en-IN" b="1" dirty="0"/>
              <a:t>87%- sensitivity</a:t>
            </a:r>
          </a:p>
          <a:p>
            <a:r>
              <a:rPr lang="en-IN" b="1" dirty="0"/>
              <a:t>98%- specificity</a:t>
            </a:r>
            <a:endParaRPr lang="en-IN" dirty="0"/>
          </a:p>
        </p:txBody>
      </p:sp>
    </p:spTree>
    <p:extLst>
      <p:ext uri="{BB962C8B-B14F-4D97-AF65-F5344CB8AC3E}">
        <p14:creationId xmlns:p14="http://schemas.microsoft.com/office/powerpoint/2010/main" val="12525288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Dutch Lipid Clinic criteria</a:t>
            </a:r>
            <a:endParaRPr lang="en-IN" dirty="0"/>
          </a:p>
        </p:txBody>
      </p:sp>
      <p:pic>
        <p:nvPicPr>
          <p:cNvPr id="4" name="Content Placeholder 3"/>
          <p:cNvPicPr>
            <a:picLocks noGrp="1" noChangeAspect="1"/>
          </p:cNvPicPr>
          <p:nvPr>
            <p:ph idx="1"/>
          </p:nvPr>
        </p:nvPicPr>
        <p:blipFill>
          <a:blip r:embed="rId2"/>
          <a:stretch>
            <a:fillRect/>
          </a:stretch>
        </p:blipFill>
        <p:spPr>
          <a:xfrm>
            <a:off x="795131" y="1270000"/>
            <a:ext cx="7580243" cy="5029199"/>
          </a:xfrm>
          <a:prstGeom prst="rect">
            <a:avLst/>
          </a:prstGeom>
        </p:spPr>
      </p:pic>
    </p:spTree>
    <p:extLst>
      <p:ext uri="{BB962C8B-B14F-4D97-AF65-F5344CB8AC3E}">
        <p14:creationId xmlns:p14="http://schemas.microsoft.com/office/powerpoint/2010/main" val="16998203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308" y="256209"/>
            <a:ext cx="8596668" cy="1320800"/>
          </a:xfrm>
        </p:spPr>
        <p:txBody>
          <a:bodyPr>
            <a:normAutofit/>
          </a:bodyPr>
          <a:lstStyle/>
          <a:p>
            <a:r>
              <a:rPr lang="en-IN" dirty="0"/>
              <a:t>Screening of FH recommendations by US National Lipid association</a:t>
            </a:r>
          </a:p>
        </p:txBody>
      </p:sp>
      <p:sp>
        <p:nvSpPr>
          <p:cNvPr id="3" name="Content Placeholder 2"/>
          <p:cNvSpPr>
            <a:spLocks noGrp="1"/>
          </p:cNvSpPr>
          <p:nvPr>
            <p:ph idx="1"/>
          </p:nvPr>
        </p:nvSpPr>
        <p:spPr>
          <a:xfrm>
            <a:off x="677334" y="1577008"/>
            <a:ext cx="8596668" cy="3180521"/>
          </a:xfrm>
        </p:spPr>
        <p:txBody>
          <a:bodyPr>
            <a:noAutofit/>
          </a:bodyPr>
          <a:lstStyle/>
          <a:p>
            <a:r>
              <a:rPr lang="en-IN" dirty="0"/>
              <a:t>Universal screening for elevated LDL-C or non-HDL-C is recommended.</a:t>
            </a:r>
          </a:p>
          <a:p>
            <a:r>
              <a:rPr lang="en-IN" dirty="0"/>
              <a:t>FH should be suspected if children, adolescents, or young adults &lt;20 years of age has LDL-C ≥160 mg/dl or non-HDL-C ≥190 mg/dl</a:t>
            </a:r>
          </a:p>
          <a:p>
            <a:r>
              <a:rPr lang="en-IN" dirty="0"/>
              <a:t>LDL-C  &gt;190 in &lt; 20 yr old group : 80%  is </a:t>
            </a:r>
            <a:r>
              <a:rPr lang="en-IN" dirty="0" err="1"/>
              <a:t>Dx</a:t>
            </a:r>
            <a:r>
              <a:rPr lang="en-IN" dirty="0"/>
              <a:t> in  general population screening.</a:t>
            </a:r>
          </a:p>
          <a:p>
            <a:r>
              <a:rPr lang="en-IN" dirty="0"/>
              <a:t>F/H  of elevated cholesterol/premature CAD among 1</a:t>
            </a:r>
            <a:r>
              <a:rPr lang="en-IN" baseline="30000" dirty="0"/>
              <a:t>st</a:t>
            </a:r>
            <a:r>
              <a:rPr lang="en-IN" dirty="0"/>
              <a:t> degree relatives should be collected from the above mentioned group. </a:t>
            </a:r>
          </a:p>
          <a:p>
            <a:r>
              <a:rPr lang="en-IN" dirty="0"/>
              <a:t>Positive family history increases the likelihood of diagnosis of FH</a:t>
            </a:r>
          </a:p>
          <a:p>
            <a:r>
              <a:rPr lang="en-IN" dirty="0"/>
              <a:t>All individuals should be screened before the age of 20 years.</a:t>
            </a:r>
          </a:p>
          <a:p>
            <a:r>
              <a:rPr lang="en-IN" dirty="0"/>
              <a:t>Screening should be considered beginning at the age of 2 years for children with family history of elevated cholesterol or premature coronary artery disease.</a:t>
            </a:r>
          </a:p>
          <a:p>
            <a:r>
              <a:rPr lang="en-IN" dirty="0"/>
              <a:t>Tendon </a:t>
            </a:r>
            <a:r>
              <a:rPr lang="en-IN" dirty="0" err="1"/>
              <a:t>xanthoma</a:t>
            </a:r>
            <a:r>
              <a:rPr lang="en-IN" dirty="0"/>
              <a:t> at any age, </a:t>
            </a:r>
            <a:r>
              <a:rPr lang="en-IN" dirty="0" err="1"/>
              <a:t>arcus</a:t>
            </a:r>
            <a:r>
              <a:rPr lang="en-IN" dirty="0"/>
              <a:t> </a:t>
            </a:r>
            <a:r>
              <a:rPr lang="en-IN" dirty="0" err="1"/>
              <a:t>corneae</a:t>
            </a:r>
            <a:r>
              <a:rPr lang="en-IN" dirty="0"/>
              <a:t> at the age &lt;45 years and </a:t>
            </a:r>
            <a:r>
              <a:rPr lang="en-IN" dirty="0" err="1"/>
              <a:t>xanthelasma</a:t>
            </a:r>
            <a:r>
              <a:rPr lang="en-IN" dirty="0"/>
              <a:t> at the age &lt;25 years strongly suggest FH.</a:t>
            </a:r>
          </a:p>
          <a:p>
            <a:pPr>
              <a:buNone/>
            </a:pPr>
            <a:endParaRPr lang="en-IN" sz="2000" dirty="0"/>
          </a:p>
        </p:txBody>
      </p:sp>
    </p:spTree>
    <p:extLst>
      <p:ext uri="{BB962C8B-B14F-4D97-AF65-F5344CB8AC3E}">
        <p14:creationId xmlns:p14="http://schemas.microsoft.com/office/powerpoint/2010/main" val="42860543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739" y="354496"/>
            <a:ext cx="8229600" cy="1143000"/>
          </a:xfrm>
        </p:spPr>
        <p:txBody>
          <a:bodyPr>
            <a:normAutofit/>
          </a:bodyPr>
          <a:lstStyle/>
          <a:p>
            <a:pPr algn="ctr" eaLnBrk="1" hangingPunct="1">
              <a:defRPr/>
            </a:pPr>
            <a:r>
              <a:rPr lang="en-IN" b="1" dirty="0">
                <a:solidFill>
                  <a:schemeClr val="tx1"/>
                </a:solidFill>
              </a:rPr>
              <a:t>Familial Defective Apo-B-100 (FDB)</a:t>
            </a:r>
          </a:p>
        </p:txBody>
      </p:sp>
      <p:sp>
        <p:nvSpPr>
          <p:cNvPr id="23555" name="Content Placeholder 2"/>
          <p:cNvSpPr>
            <a:spLocks noGrp="1"/>
          </p:cNvSpPr>
          <p:nvPr>
            <p:ph idx="1"/>
          </p:nvPr>
        </p:nvSpPr>
        <p:spPr>
          <a:xfrm>
            <a:off x="861391" y="1321904"/>
            <a:ext cx="8382000" cy="5334000"/>
          </a:xfrm>
        </p:spPr>
        <p:txBody>
          <a:bodyPr>
            <a:normAutofit/>
          </a:bodyPr>
          <a:lstStyle/>
          <a:p>
            <a:pPr algn="just">
              <a:lnSpc>
                <a:spcPct val="120000"/>
              </a:lnSpc>
              <a:spcBef>
                <a:spcPts val="1800"/>
              </a:spcBef>
            </a:pPr>
            <a:r>
              <a:rPr lang="en-IN" sz="2200" dirty="0"/>
              <a:t>Dominantly inherited disorder (ADH type-2),less common than FH</a:t>
            </a:r>
          </a:p>
          <a:p>
            <a:pPr algn="just">
              <a:lnSpc>
                <a:spcPct val="120000"/>
              </a:lnSpc>
              <a:spcBef>
                <a:spcPts val="1800"/>
              </a:spcBef>
            </a:pPr>
            <a:r>
              <a:rPr lang="en-IN" sz="2200" dirty="0"/>
              <a:t>Mutations in the LDL receptor–binding domain of apoB-100 is the defect.</a:t>
            </a:r>
          </a:p>
          <a:p>
            <a:pPr algn="just">
              <a:lnSpc>
                <a:spcPct val="120000"/>
              </a:lnSpc>
              <a:spcBef>
                <a:spcPts val="1800"/>
              </a:spcBef>
            </a:pPr>
            <a:r>
              <a:rPr lang="en-IN" sz="2200" dirty="0"/>
              <a:t>LDL binds the receptor with reduced affinity -&gt; removed from the circulation at a reduced rate</a:t>
            </a:r>
          </a:p>
          <a:p>
            <a:pPr algn="just">
              <a:lnSpc>
                <a:spcPct val="120000"/>
              </a:lnSpc>
              <a:spcBef>
                <a:spcPts val="1800"/>
              </a:spcBef>
            </a:pPr>
            <a:r>
              <a:rPr lang="en-IN" sz="2200" dirty="0"/>
              <a:t>Clinically identical to </a:t>
            </a:r>
            <a:r>
              <a:rPr lang="en-IN" sz="2200" dirty="0" err="1"/>
              <a:t>HeFH</a:t>
            </a:r>
            <a:r>
              <a:rPr lang="en-IN" sz="2200" dirty="0"/>
              <a:t> but have lower plasma levels of LDL.</a:t>
            </a:r>
          </a:p>
          <a:p>
            <a:pPr algn="just">
              <a:lnSpc>
                <a:spcPct val="120000"/>
              </a:lnSpc>
              <a:spcBef>
                <a:spcPts val="1800"/>
              </a:spcBef>
            </a:pPr>
            <a:r>
              <a:rPr lang="en-IN" sz="2200" dirty="0"/>
              <a:t>IDL clearance is not affected as IDL is cleared through Apo- E.</a:t>
            </a:r>
          </a:p>
          <a:p>
            <a:pPr algn="just">
              <a:lnSpc>
                <a:spcPct val="120000"/>
              </a:lnSpc>
              <a:spcBef>
                <a:spcPts val="1800"/>
              </a:spcBef>
            </a:pPr>
            <a:endParaRPr lang="en-IN" sz="2200" dirty="0"/>
          </a:p>
          <a:p>
            <a:pPr algn="just">
              <a:lnSpc>
                <a:spcPct val="120000"/>
              </a:lnSpc>
              <a:spcBef>
                <a:spcPts val="1800"/>
              </a:spcBef>
            </a:pPr>
            <a:endParaRPr lang="en-IN" sz="22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834887" y="0"/>
            <a:ext cx="9144000" cy="990600"/>
          </a:xfrm>
        </p:spPr>
        <p:txBody>
          <a:bodyPr anchor="t">
            <a:normAutofit fontScale="90000"/>
          </a:bodyPr>
          <a:lstStyle/>
          <a:p>
            <a:pPr algn="ctr" eaLnBrk="1" hangingPunct="1"/>
            <a:r>
              <a:rPr lang="en-IN" sz="4000" b="1" dirty="0" err="1">
                <a:solidFill>
                  <a:schemeClr val="tx1"/>
                </a:solidFill>
              </a:rPr>
              <a:t>Autosomal</a:t>
            </a:r>
            <a:r>
              <a:rPr lang="en-IN" sz="4000" b="1" dirty="0">
                <a:solidFill>
                  <a:schemeClr val="tx1"/>
                </a:solidFill>
              </a:rPr>
              <a:t> Dominant Hypercholesterolemia </a:t>
            </a:r>
            <a:r>
              <a:rPr lang="en-IN" sz="4000" b="1" dirty="0"/>
              <a:t>-3</a:t>
            </a:r>
            <a:endParaRPr lang="en-IN" sz="4000" b="1" dirty="0">
              <a:solidFill>
                <a:schemeClr val="tx1"/>
              </a:solidFill>
            </a:endParaRPr>
          </a:p>
        </p:txBody>
      </p:sp>
      <p:sp>
        <p:nvSpPr>
          <p:cNvPr id="24579" name="Content Placeholder 2"/>
          <p:cNvSpPr>
            <a:spLocks noGrp="1"/>
          </p:cNvSpPr>
          <p:nvPr>
            <p:ph idx="1"/>
          </p:nvPr>
        </p:nvSpPr>
        <p:spPr>
          <a:xfrm>
            <a:off x="834887" y="1219200"/>
            <a:ext cx="9144000" cy="5334000"/>
          </a:xfrm>
        </p:spPr>
        <p:txBody>
          <a:bodyPr>
            <a:normAutofit lnSpcReduction="10000"/>
          </a:bodyPr>
          <a:lstStyle/>
          <a:p>
            <a:pPr algn="just">
              <a:lnSpc>
                <a:spcPct val="120000"/>
              </a:lnSpc>
              <a:spcBef>
                <a:spcPts val="1800"/>
              </a:spcBef>
            </a:pPr>
            <a:r>
              <a:rPr lang="en-IN" sz="2400" dirty="0"/>
              <a:t>ADH –type 3 </a:t>
            </a:r>
            <a:r>
              <a:rPr lang="en-US" sz="2400" dirty="0"/>
              <a:t>is a very rare </a:t>
            </a:r>
            <a:r>
              <a:rPr lang="en-US" sz="2400" dirty="0" err="1"/>
              <a:t>autosomal</a:t>
            </a:r>
            <a:r>
              <a:rPr lang="en-US" sz="2400" dirty="0"/>
              <a:t> dominant disorder caused by gain-of-function mutations in </a:t>
            </a:r>
            <a:r>
              <a:rPr lang="en-US" sz="2400" dirty="0" err="1"/>
              <a:t>proprotein</a:t>
            </a:r>
            <a:r>
              <a:rPr lang="en-US" sz="2400" dirty="0"/>
              <a:t> </a:t>
            </a:r>
            <a:r>
              <a:rPr lang="en-US" sz="2400" dirty="0" err="1"/>
              <a:t>convertase</a:t>
            </a:r>
            <a:r>
              <a:rPr lang="en-US" sz="2400" dirty="0"/>
              <a:t> </a:t>
            </a:r>
            <a:r>
              <a:rPr lang="en-US" sz="2400" dirty="0" err="1"/>
              <a:t>subtilisin</a:t>
            </a:r>
            <a:r>
              <a:rPr lang="en-US" sz="2400" dirty="0"/>
              <a:t>/</a:t>
            </a:r>
            <a:r>
              <a:rPr lang="en-US" sz="2400" dirty="0" err="1"/>
              <a:t>kexin</a:t>
            </a:r>
            <a:r>
              <a:rPr lang="en-US" sz="2400" dirty="0"/>
              <a:t> type 9 (</a:t>
            </a:r>
            <a:r>
              <a:rPr lang="en-IN" sz="2400" dirty="0"/>
              <a:t>PCSK9)</a:t>
            </a:r>
          </a:p>
          <a:p>
            <a:pPr algn="just">
              <a:lnSpc>
                <a:spcPct val="120000"/>
              </a:lnSpc>
              <a:spcBef>
                <a:spcPts val="1800"/>
              </a:spcBef>
            </a:pPr>
            <a:r>
              <a:rPr lang="en-IN" sz="2400" dirty="0"/>
              <a:t>PCSK9 is a secreted protein that binds to the LDL receptor causing its degradation.</a:t>
            </a:r>
          </a:p>
          <a:p>
            <a:pPr algn="just">
              <a:lnSpc>
                <a:spcPct val="120000"/>
              </a:lnSpc>
              <a:spcBef>
                <a:spcPts val="1800"/>
              </a:spcBef>
            </a:pPr>
            <a:r>
              <a:rPr lang="en-IN" sz="2400" dirty="0"/>
              <a:t>So gain of function mutation causes depletion in hepatic LDL-Receptor and LDL clearance reduced. </a:t>
            </a:r>
          </a:p>
          <a:p>
            <a:pPr algn="just">
              <a:lnSpc>
                <a:spcPct val="120000"/>
              </a:lnSpc>
              <a:spcBef>
                <a:spcPts val="1800"/>
              </a:spcBef>
            </a:pPr>
            <a:r>
              <a:rPr lang="en-IN" sz="2400" dirty="0"/>
              <a:t>ADH –type 3 is indistinguishable clinically from patients with FH.</a:t>
            </a:r>
          </a:p>
          <a:p>
            <a:r>
              <a:rPr lang="en-US" sz="2400" dirty="0"/>
              <a:t>They may be particularly responsive to PCSK9 inhibitors like </a:t>
            </a:r>
            <a:r>
              <a:rPr lang="en-US" sz="2400" dirty="0" err="1"/>
              <a:t>Alirocumab</a:t>
            </a:r>
            <a:r>
              <a:rPr lang="en-US" sz="2400" dirty="0"/>
              <a:t>, </a:t>
            </a:r>
            <a:r>
              <a:rPr lang="en-US" sz="2400" dirty="0" err="1"/>
              <a:t>Evolocumab</a:t>
            </a:r>
            <a:r>
              <a:rPr lang="en-US" sz="2400" dirty="0"/>
              <a:t>.</a:t>
            </a:r>
            <a:endParaRPr lang="en-IN" sz="2400" dirty="0"/>
          </a:p>
          <a:p>
            <a:pPr algn="just">
              <a:lnSpc>
                <a:spcPct val="120000"/>
              </a:lnSpc>
              <a:spcBef>
                <a:spcPts val="1800"/>
              </a:spcBef>
            </a:pPr>
            <a:endParaRPr lang="en-IN" sz="2200" dirty="0"/>
          </a:p>
          <a:p>
            <a:pPr algn="just">
              <a:lnSpc>
                <a:spcPct val="120000"/>
              </a:lnSpc>
              <a:spcBef>
                <a:spcPts val="1800"/>
              </a:spcBef>
              <a:buNone/>
            </a:pPr>
            <a:endParaRPr lang="en-IN" sz="2200" dirty="0"/>
          </a:p>
          <a:p>
            <a:pPr algn="just">
              <a:lnSpc>
                <a:spcPct val="120000"/>
              </a:lnSpc>
              <a:spcBef>
                <a:spcPts val="1800"/>
              </a:spcBef>
            </a:pPr>
            <a:endParaRPr lang="en-IN" sz="2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2057400" y="0"/>
            <a:ext cx="8229600" cy="1143000"/>
          </a:xfrm>
        </p:spPr>
        <p:txBody>
          <a:bodyPr>
            <a:normAutofit fontScale="90000"/>
          </a:bodyPr>
          <a:lstStyle/>
          <a:p>
            <a:pPr algn="ctr">
              <a:defRPr/>
            </a:pPr>
            <a:br>
              <a:rPr lang="en-US" sz="4000" dirty="0"/>
            </a:br>
            <a:r>
              <a:rPr lang="en-US" sz="5300" dirty="0"/>
              <a:t>Lipoprotein structure</a:t>
            </a:r>
          </a:p>
        </p:txBody>
      </p:sp>
      <p:pic>
        <p:nvPicPr>
          <p:cNvPr id="19457" name="Picture 1"/>
          <p:cNvPicPr>
            <a:picLocks noChangeAspect="1" noChangeArrowheads="1"/>
          </p:cNvPicPr>
          <p:nvPr/>
        </p:nvPicPr>
        <p:blipFill>
          <a:blip r:embed="rId3"/>
          <a:srcRect l="52123" t="19042" r="8125" b="22259"/>
          <a:stretch>
            <a:fillRect/>
          </a:stretch>
        </p:blipFill>
        <p:spPr bwMode="auto">
          <a:xfrm>
            <a:off x="3886200" y="2044800"/>
            <a:ext cx="5715000" cy="4584600"/>
          </a:xfrm>
          <a:prstGeom prst="rect">
            <a:avLst/>
          </a:prstGeom>
          <a:noFill/>
          <a:ln w="9525">
            <a:noFill/>
            <a:miter lim="800000"/>
            <a:headEnd/>
            <a:tailEnd/>
          </a:ln>
          <a:effectLst/>
        </p:spPr>
      </p:pic>
      <p:sp>
        <p:nvSpPr>
          <p:cNvPr id="6" name="TextBox 5"/>
          <p:cNvSpPr txBox="1"/>
          <p:nvPr/>
        </p:nvSpPr>
        <p:spPr>
          <a:xfrm>
            <a:off x="9144000" y="2133600"/>
            <a:ext cx="685800" cy="369332"/>
          </a:xfrm>
          <a:prstGeom prst="rect">
            <a:avLst/>
          </a:prstGeom>
          <a:solidFill>
            <a:schemeClr val="bg1"/>
          </a:solidFill>
        </p:spPr>
        <p:txBody>
          <a:bodyPr wrap="square" rtlCol="0">
            <a:spAutoFit/>
          </a:bodyPr>
          <a:lstStyle/>
          <a:p>
            <a:endParaRPr lang="en-US" dirty="0"/>
          </a:p>
        </p:txBody>
      </p:sp>
      <p:sp>
        <p:nvSpPr>
          <p:cNvPr id="5" name="TextBox 4"/>
          <p:cNvSpPr txBox="1"/>
          <p:nvPr/>
        </p:nvSpPr>
        <p:spPr>
          <a:xfrm>
            <a:off x="2566274" y="1295401"/>
            <a:ext cx="8101727" cy="830997"/>
          </a:xfrm>
          <a:prstGeom prst="rect">
            <a:avLst/>
          </a:prstGeom>
          <a:noFill/>
        </p:spPr>
        <p:txBody>
          <a:bodyPr wrap="square" rtlCol="0">
            <a:spAutoFit/>
          </a:bodyPr>
          <a:lstStyle/>
          <a:p>
            <a:r>
              <a:rPr lang="en-US" sz="2400" dirty="0"/>
              <a:t>Lipoproteins are large macromolecular complexes composed of lipids and proteins.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65218" name="Picture 2"/>
          <p:cNvPicPr>
            <a:picLocks noChangeAspect="1" noChangeArrowheads="1"/>
          </p:cNvPicPr>
          <p:nvPr/>
        </p:nvPicPr>
        <p:blipFill>
          <a:blip r:embed="rId2"/>
          <a:srcRect l="9370" t="36458" r="43192" b="16667"/>
          <a:stretch>
            <a:fillRect/>
          </a:stretch>
        </p:blipFill>
        <p:spPr bwMode="auto">
          <a:xfrm>
            <a:off x="677334" y="609600"/>
            <a:ext cx="9189720" cy="5638800"/>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981200" y="0"/>
            <a:ext cx="8229600" cy="1143000"/>
          </a:xfrm>
        </p:spPr>
        <p:txBody>
          <a:bodyPr>
            <a:normAutofit fontScale="90000"/>
          </a:bodyPr>
          <a:lstStyle/>
          <a:p>
            <a:pPr algn="ctr" eaLnBrk="1" hangingPunct="1"/>
            <a:r>
              <a:rPr lang="en-IN" b="1">
                <a:solidFill>
                  <a:schemeClr val="tx1"/>
                </a:solidFill>
              </a:rPr>
              <a:t>Autosomal Recessive Hypercholesterolemia (ARH)</a:t>
            </a:r>
          </a:p>
        </p:txBody>
      </p:sp>
      <p:sp>
        <p:nvSpPr>
          <p:cNvPr id="26627" name="Content Placeholder 2"/>
          <p:cNvSpPr>
            <a:spLocks noGrp="1"/>
          </p:cNvSpPr>
          <p:nvPr>
            <p:ph idx="1"/>
          </p:nvPr>
        </p:nvSpPr>
        <p:spPr>
          <a:xfrm>
            <a:off x="1981200" y="1143000"/>
            <a:ext cx="8229600" cy="5410200"/>
          </a:xfrm>
        </p:spPr>
        <p:txBody>
          <a:bodyPr>
            <a:normAutofit/>
          </a:bodyPr>
          <a:lstStyle/>
          <a:p>
            <a:pPr>
              <a:lnSpc>
                <a:spcPct val="110000"/>
              </a:lnSpc>
              <a:spcBef>
                <a:spcPts val="1800"/>
              </a:spcBef>
            </a:pPr>
            <a:r>
              <a:rPr lang="en-IN" sz="2400" dirty="0"/>
              <a:t>LDL Receptor Adaptor Protein (LDLRAP) is involved in LDL receptor–mediated </a:t>
            </a:r>
            <a:r>
              <a:rPr lang="en-IN" sz="2400" dirty="0" err="1"/>
              <a:t>endocytosis</a:t>
            </a:r>
            <a:r>
              <a:rPr lang="en-IN" sz="2400" dirty="0"/>
              <a:t> in the liver.</a:t>
            </a:r>
          </a:p>
          <a:p>
            <a:pPr>
              <a:lnSpc>
                <a:spcPct val="110000"/>
              </a:lnSpc>
              <a:spcBef>
                <a:spcPts val="1800"/>
              </a:spcBef>
            </a:pPr>
            <a:r>
              <a:rPr lang="en-IN" sz="2400" dirty="0"/>
              <a:t>In the absence of LDLRAP, lipoprotein-receptor complex fails to be internalized.</a:t>
            </a:r>
          </a:p>
          <a:p>
            <a:pPr>
              <a:lnSpc>
                <a:spcPct val="110000"/>
              </a:lnSpc>
              <a:spcBef>
                <a:spcPts val="1800"/>
              </a:spcBef>
            </a:pPr>
            <a:r>
              <a:rPr lang="en-IN" sz="2400" dirty="0"/>
              <a:t>Clinically resembles </a:t>
            </a:r>
            <a:r>
              <a:rPr lang="en-IN" sz="2400" dirty="0" err="1"/>
              <a:t>HoFH</a:t>
            </a:r>
            <a:r>
              <a:rPr lang="en-IN" sz="2400" dirty="0"/>
              <a:t> -Hypercholesterolemia, tendon </a:t>
            </a:r>
            <a:r>
              <a:rPr lang="en-IN" sz="2400" dirty="0" err="1"/>
              <a:t>xanthomas</a:t>
            </a:r>
            <a:r>
              <a:rPr lang="en-IN" sz="2400" dirty="0"/>
              <a:t>,  premature CAD.</a:t>
            </a:r>
          </a:p>
          <a:p>
            <a:pPr>
              <a:lnSpc>
                <a:spcPct val="110000"/>
              </a:lnSpc>
              <a:spcBef>
                <a:spcPts val="1800"/>
              </a:spcBef>
            </a:pPr>
            <a:r>
              <a:rPr lang="en-IN" sz="2400" dirty="0" err="1"/>
              <a:t>Hyperlipidemia</a:t>
            </a:r>
            <a:r>
              <a:rPr lang="en-IN" sz="2400" dirty="0"/>
              <a:t> responds partially to treatment with HMG-</a:t>
            </a:r>
            <a:r>
              <a:rPr lang="en-IN" sz="2400" dirty="0" err="1"/>
              <a:t>CoA</a:t>
            </a:r>
            <a:r>
              <a:rPr lang="en-IN" sz="2400" dirty="0"/>
              <a:t> </a:t>
            </a:r>
            <a:r>
              <a:rPr lang="en-IN" sz="2400" dirty="0" err="1"/>
              <a:t>reductase</a:t>
            </a:r>
            <a:r>
              <a:rPr lang="en-IN" sz="2400" dirty="0"/>
              <a:t> inhibitors</a:t>
            </a:r>
          </a:p>
          <a:p>
            <a:pPr>
              <a:lnSpc>
                <a:spcPct val="110000"/>
              </a:lnSpc>
              <a:spcBef>
                <a:spcPts val="1800"/>
              </a:spcBef>
            </a:pPr>
            <a:r>
              <a:rPr lang="en-IN" sz="2400" dirty="0"/>
              <a:t>Usually require LDL </a:t>
            </a:r>
            <a:r>
              <a:rPr lang="en-IN" sz="2400" dirty="0" err="1"/>
              <a:t>apheresis</a:t>
            </a:r>
            <a:r>
              <a:rPr lang="en-IN" sz="2400" dirty="0"/>
              <a:t> to lower plasma LDL-C. </a:t>
            </a:r>
          </a:p>
          <a:p>
            <a:pPr algn="just">
              <a:lnSpc>
                <a:spcPct val="150000"/>
              </a:lnSpc>
              <a:spcBef>
                <a:spcPts val="1800"/>
              </a:spcBef>
            </a:pPr>
            <a:endParaRPr lang="en-IN" sz="2400" dirty="0"/>
          </a:p>
          <a:p>
            <a:pPr algn="just">
              <a:lnSpc>
                <a:spcPct val="150000"/>
              </a:lnSpc>
              <a:spcBef>
                <a:spcPts val="1800"/>
              </a:spcBef>
            </a:pPr>
            <a:endParaRPr lang="en-IN" sz="2200" dirty="0"/>
          </a:p>
          <a:p>
            <a:pPr algn="just">
              <a:lnSpc>
                <a:spcPct val="150000"/>
              </a:lnSpc>
              <a:spcBef>
                <a:spcPts val="1800"/>
              </a:spcBef>
            </a:pPr>
            <a:endParaRPr lang="en-IN" sz="22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gn="ctr" eaLnBrk="1" hangingPunct="1"/>
            <a:r>
              <a:rPr lang="en-IN" b="1" dirty="0" err="1">
                <a:solidFill>
                  <a:schemeClr val="tx1"/>
                </a:solidFill>
              </a:rPr>
              <a:t>Sitosterolemia</a:t>
            </a:r>
            <a:endParaRPr lang="en-IN" b="1" dirty="0">
              <a:solidFill>
                <a:schemeClr val="tx1"/>
              </a:solidFill>
            </a:endParaRPr>
          </a:p>
        </p:txBody>
      </p:sp>
      <p:sp>
        <p:nvSpPr>
          <p:cNvPr id="27651" name="Content Placeholder 2"/>
          <p:cNvSpPr>
            <a:spLocks noGrp="1"/>
          </p:cNvSpPr>
          <p:nvPr>
            <p:ph idx="1"/>
          </p:nvPr>
        </p:nvSpPr>
        <p:spPr>
          <a:xfrm>
            <a:off x="677334" y="1488613"/>
            <a:ext cx="8596668" cy="3880773"/>
          </a:xfrm>
        </p:spPr>
        <p:txBody>
          <a:bodyPr>
            <a:noAutofit/>
          </a:bodyPr>
          <a:lstStyle/>
          <a:p>
            <a:pPr algn="just">
              <a:lnSpc>
                <a:spcPct val="120000"/>
              </a:lnSpc>
              <a:spcBef>
                <a:spcPts val="1800"/>
              </a:spcBef>
            </a:pPr>
            <a:r>
              <a:rPr lang="en-IN" sz="2000" dirty="0"/>
              <a:t>Rare </a:t>
            </a:r>
            <a:r>
              <a:rPr lang="en-IN" sz="2000" dirty="0" err="1"/>
              <a:t>Autosomal</a:t>
            </a:r>
            <a:r>
              <a:rPr lang="en-IN" sz="2000" dirty="0"/>
              <a:t> recessive disease. </a:t>
            </a:r>
          </a:p>
          <a:p>
            <a:pPr algn="just">
              <a:lnSpc>
                <a:spcPct val="120000"/>
              </a:lnSpc>
              <a:spcBef>
                <a:spcPts val="1800"/>
              </a:spcBef>
            </a:pPr>
            <a:r>
              <a:rPr lang="en-IN" sz="2000" dirty="0"/>
              <a:t>It is caused by mutations in either of two members of the ATP-binding cassette (ABC) half transporter family, ABCG5 and ABCG8.</a:t>
            </a:r>
          </a:p>
          <a:p>
            <a:pPr algn="just">
              <a:lnSpc>
                <a:spcPct val="120000"/>
              </a:lnSpc>
              <a:spcBef>
                <a:spcPts val="1800"/>
              </a:spcBef>
            </a:pPr>
            <a:r>
              <a:rPr lang="en-IN" sz="2000" dirty="0"/>
              <a:t>These genes are expressed in </a:t>
            </a:r>
            <a:r>
              <a:rPr lang="en-IN" sz="2000" dirty="0" err="1"/>
              <a:t>enterocytes</a:t>
            </a:r>
            <a:r>
              <a:rPr lang="en-IN" sz="2000" dirty="0"/>
              <a:t> and </a:t>
            </a:r>
            <a:r>
              <a:rPr lang="en-IN" sz="2000" dirty="0" err="1"/>
              <a:t>hepatocytes</a:t>
            </a:r>
            <a:r>
              <a:rPr lang="en-IN" sz="2000" dirty="0"/>
              <a:t> and are concerned with excretion of plant sterols across the membrane.</a:t>
            </a:r>
          </a:p>
          <a:p>
            <a:r>
              <a:rPr lang="en-IN" sz="2000" dirty="0"/>
              <a:t>Due to this the hepatic &amp; plasma level of plant sterols (</a:t>
            </a:r>
            <a:r>
              <a:rPr lang="en-US" sz="2000" dirty="0" err="1"/>
              <a:t>sitosterol</a:t>
            </a:r>
            <a:r>
              <a:rPr lang="en-US" sz="2000" dirty="0"/>
              <a:t> and </a:t>
            </a:r>
            <a:r>
              <a:rPr lang="en-US" sz="2000" dirty="0" err="1"/>
              <a:t>campesterol</a:t>
            </a:r>
            <a:r>
              <a:rPr lang="en-US" sz="2000" dirty="0"/>
              <a:t>) are increased and they down regulate the LDL –R in liver there by increasing the LDL-C.</a:t>
            </a:r>
            <a:endParaRPr lang="en-IN" sz="2000" dirty="0"/>
          </a:p>
          <a:p>
            <a:pPr algn="just">
              <a:lnSpc>
                <a:spcPct val="120000"/>
              </a:lnSpc>
              <a:spcBef>
                <a:spcPts val="1800"/>
              </a:spcBef>
            </a:pPr>
            <a:r>
              <a:rPr lang="en-IN" sz="2000" dirty="0"/>
              <a:t>Clinically-Severe hypercholesterolemia, tendon </a:t>
            </a:r>
            <a:r>
              <a:rPr lang="en-IN" sz="2000" dirty="0" err="1"/>
              <a:t>xanthomas</a:t>
            </a:r>
            <a:r>
              <a:rPr lang="en-IN" sz="2000" dirty="0"/>
              <a:t>, premature ASCVD (Atherosclerotic </a:t>
            </a:r>
            <a:r>
              <a:rPr lang="en-IN" sz="2000" dirty="0" err="1"/>
              <a:t>CardioVascular</a:t>
            </a:r>
            <a:r>
              <a:rPr lang="en-IN" sz="2000" dirty="0"/>
              <a:t> Disease)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2696" y="251791"/>
            <a:ext cx="8229600" cy="1143000"/>
          </a:xfrm>
        </p:spPr>
        <p:txBody>
          <a:bodyPr/>
          <a:lstStyle/>
          <a:p>
            <a:r>
              <a:rPr lang="en-IN" b="1" dirty="0" err="1"/>
              <a:t>Sitosterolemia</a:t>
            </a:r>
            <a:endParaRPr lang="en-US" dirty="0"/>
          </a:p>
        </p:txBody>
      </p:sp>
      <p:sp>
        <p:nvSpPr>
          <p:cNvPr id="3" name="Content Placeholder 2"/>
          <p:cNvSpPr>
            <a:spLocks noGrp="1"/>
          </p:cNvSpPr>
          <p:nvPr>
            <p:ph idx="1"/>
          </p:nvPr>
        </p:nvSpPr>
        <p:spPr>
          <a:xfrm>
            <a:off x="887896" y="1143000"/>
            <a:ext cx="8534400" cy="5334000"/>
          </a:xfrm>
        </p:spPr>
        <p:txBody>
          <a:bodyPr>
            <a:normAutofit/>
          </a:bodyPr>
          <a:lstStyle/>
          <a:p>
            <a:r>
              <a:rPr lang="en-US" sz="2400" dirty="0" err="1"/>
              <a:t>Anisocytosis</a:t>
            </a:r>
            <a:r>
              <a:rPr lang="en-US" sz="2400" dirty="0"/>
              <a:t> and </a:t>
            </a:r>
            <a:r>
              <a:rPr lang="en-US" sz="2400" dirty="0" err="1"/>
              <a:t>poikilocytosis</a:t>
            </a:r>
            <a:r>
              <a:rPr lang="en-US" sz="2400" dirty="0"/>
              <a:t> of erythrocytes and </a:t>
            </a:r>
            <a:r>
              <a:rPr lang="en-US" sz="2400" dirty="0" err="1"/>
              <a:t>megathrombocytes</a:t>
            </a:r>
            <a:r>
              <a:rPr lang="en-US" sz="2400" dirty="0"/>
              <a:t> due to the incorporation of plant sterols into cell membranes.</a:t>
            </a:r>
          </a:p>
          <a:p>
            <a:r>
              <a:rPr lang="en-US" sz="2400" dirty="0"/>
              <a:t>Episodes of </a:t>
            </a:r>
            <a:r>
              <a:rPr lang="en-US" sz="2400" dirty="0" err="1"/>
              <a:t>hemolysis</a:t>
            </a:r>
            <a:r>
              <a:rPr lang="en-US" sz="2400" dirty="0"/>
              <a:t> and </a:t>
            </a:r>
            <a:r>
              <a:rPr lang="en-US" sz="2400" dirty="0" err="1"/>
              <a:t>splenomegaly</a:t>
            </a:r>
            <a:r>
              <a:rPr lang="en-US" sz="2400" dirty="0"/>
              <a:t> are a distinctive clinical feature and can be a clue to the diagnosis.</a:t>
            </a:r>
          </a:p>
          <a:p>
            <a:r>
              <a:rPr lang="en-US" sz="2400" dirty="0" err="1"/>
              <a:t>Sitosterolemia</a:t>
            </a:r>
            <a:r>
              <a:rPr lang="en-US" sz="2400" dirty="0"/>
              <a:t> should be suspected</a:t>
            </a:r>
          </a:p>
          <a:p>
            <a:pPr lvl="1"/>
            <a:r>
              <a:rPr lang="en-US" sz="2400" dirty="0"/>
              <a:t>In a patient with severe hypercholesterolemia without a family history.</a:t>
            </a:r>
          </a:p>
          <a:p>
            <a:pPr lvl="1"/>
            <a:r>
              <a:rPr lang="en-US" sz="2400" dirty="0"/>
              <a:t>who responds dramatically to dietary therapy and/or </a:t>
            </a:r>
            <a:r>
              <a:rPr lang="en-US" sz="2400" dirty="0" err="1"/>
              <a:t>ezetimibe</a:t>
            </a:r>
            <a:r>
              <a:rPr lang="en-US" sz="2400" dirty="0"/>
              <a:t>/bile acid </a:t>
            </a:r>
            <a:r>
              <a:rPr lang="en-US" sz="2400" dirty="0" err="1"/>
              <a:t>sequestrants</a:t>
            </a:r>
            <a:r>
              <a:rPr lang="en-US" sz="2400" dirty="0"/>
              <a:t> but not </a:t>
            </a:r>
            <a:r>
              <a:rPr lang="en-US" sz="2400" dirty="0" err="1"/>
              <a:t>statins</a:t>
            </a:r>
            <a:r>
              <a:rPr lang="en-US" sz="2400" dirty="0"/>
              <a: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264" y="330200"/>
            <a:ext cx="8596668" cy="1320800"/>
          </a:xfrm>
        </p:spPr>
        <p:txBody>
          <a:bodyPr>
            <a:normAutofit/>
          </a:bodyPr>
          <a:lstStyle/>
          <a:p>
            <a:pPr algn="ctr" eaLnBrk="1" hangingPunct="1">
              <a:defRPr/>
            </a:pPr>
            <a:r>
              <a:rPr lang="en-IN" b="1" dirty="0">
                <a:solidFill>
                  <a:schemeClr val="tx1"/>
                </a:solidFill>
              </a:rPr>
              <a:t>Polygenic Hypercholesterolemia</a:t>
            </a:r>
          </a:p>
        </p:txBody>
      </p:sp>
      <p:sp>
        <p:nvSpPr>
          <p:cNvPr id="29699" name="Content Placeholder 2"/>
          <p:cNvSpPr>
            <a:spLocks noGrp="1"/>
          </p:cNvSpPr>
          <p:nvPr>
            <p:ph idx="1"/>
          </p:nvPr>
        </p:nvSpPr>
        <p:spPr>
          <a:xfrm>
            <a:off x="795130" y="1270000"/>
            <a:ext cx="8839200" cy="5257800"/>
          </a:xfrm>
        </p:spPr>
        <p:txBody>
          <a:bodyPr>
            <a:normAutofit/>
          </a:bodyPr>
          <a:lstStyle/>
          <a:p>
            <a:pPr algn="just">
              <a:lnSpc>
                <a:spcPct val="120000"/>
              </a:lnSpc>
              <a:spcBef>
                <a:spcPts val="1800"/>
              </a:spcBef>
            </a:pPr>
            <a:r>
              <a:rPr lang="en-IN" sz="2200" dirty="0"/>
              <a:t>Elevated LDL with a normal plasma level of triglyceride in the absence of secondary causes of hypercholesterolemia</a:t>
            </a:r>
          </a:p>
          <a:p>
            <a:pPr algn="just">
              <a:lnSpc>
                <a:spcPct val="120000"/>
              </a:lnSpc>
              <a:spcBef>
                <a:spcPts val="1800"/>
              </a:spcBef>
            </a:pPr>
            <a:r>
              <a:rPr lang="en-IN" sz="2200" dirty="0"/>
              <a:t>Plasma LDL levels are generally not as elevated as they are in other  primary </a:t>
            </a:r>
            <a:r>
              <a:rPr lang="en-IN" sz="2200" dirty="0" err="1"/>
              <a:t>hypercholesterolemias</a:t>
            </a:r>
            <a:endParaRPr lang="en-IN" sz="2200" dirty="0"/>
          </a:p>
          <a:p>
            <a:pPr algn="just">
              <a:lnSpc>
                <a:spcPct val="120000"/>
              </a:lnSpc>
              <a:spcBef>
                <a:spcPts val="1800"/>
              </a:spcBef>
            </a:pPr>
            <a:r>
              <a:rPr lang="en-IN" sz="2200" dirty="0"/>
              <a:t>Only &lt;10% of fist degree relatives of patients with polygenic hypercholesterolemia have hypercholesterolemia.</a:t>
            </a:r>
          </a:p>
          <a:p>
            <a:pPr>
              <a:lnSpc>
                <a:spcPct val="120000"/>
              </a:lnSpc>
            </a:pPr>
            <a:r>
              <a:rPr lang="en-US" sz="2400" dirty="0"/>
              <a:t>Inheritance of several variants that together elevate LDLC, coupled with diet, is generally the cause of this condition</a:t>
            </a:r>
            <a:endParaRPr lang="en-IN" sz="22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082" y="304800"/>
            <a:ext cx="8596668" cy="1320800"/>
          </a:xfrm>
        </p:spPr>
        <p:txBody>
          <a:bodyPr>
            <a:normAutofit/>
          </a:bodyPr>
          <a:lstStyle/>
          <a:p>
            <a:r>
              <a:rPr lang="en-US" b="1" dirty="0"/>
              <a:t>Lipoprotein(a) </a:t>
            </a:r>
            <a:br>
              <a:rPr lang="en-US" b="1" dirty="0"/>
            </a:br>
            <a:endParaRPr lang="en-US" dirty="0"/>
          </a:p>
        </p:txBody>
      </p:sp>
      <p:sp>
        <p:nvSpPr>
          <p:cNvPr id="3" name="Content Placeholder 2"/>
          <p:cNvSpPr>
            <a:spLocks noGrp="1"/>
          </p:cNvSpPr>
          <p:nvPr>
            <p:ph idx="1"/>
          </p:nvPr>
        </p:nvSpPr>
        <p:spPr>
          <a:xfrm>
            <a:off x="425543" y="1159566"/>
            <a:ext cx="8686800" cy="5486400"/>
          </a:xfrm>
        </p:spPr>
        <p:txBody>
          <a:bodyPr>
            <a:normAutofit/>
          </a:bodyPr>
          <a:lstStyle/>
          <a:p>
            <a:r>
              <a:rPr lang="en-US" sz="2400" dirty="0" err="1"/>
              <a:t>Lp</a:t>
            </a:r>
            <a:r>
              <a:rPr lang="en-US" sz="2400" dirty="0"/>
              <a:t>(a) (pronounced “lipoprotein little a”) consists of an LDL particle linked covalently with one molecule of </a:t>
            </a:r>
            <a:r>
              <a:rPr lang="en-US" sz="2400" dirty="0" err="1"/>
              <a:t>apo</a:t>
            </a:r>
            <a:r>
              <a:rPr lang="en-US" sz="2400" dirty="0"/>
              <a:t> (a). </a:t>
            </a:r>
          </a:p>
          <a:p>
            <a:r>
              <a:rPr lang="en-US" sz="2400" dirty="0"/>
              <a:t>The </a:t>
            </a:r>
            <a:r>
              <a:rPr lang="en-US" sz="2400" dirty="0" err="1"/>
              <a:t>apo</a:t>
            </a:r>
            <a:r>
              <a:rPr lang="en-US" sz="2400" dirty="0"/>
              <a:t> (a) moiety consists of a protein with a high degree of homology with </a:t>
            </a:r>
            <a:r>
              <a:rPr lang="en-US" sz="2400" dirty="0" err="1"/>
              <a:t>plasminogen</a:t>
            </a:r>
            <a:r>
              <a:rPr lang="en-US" sz="2400" dirty="0"/>
              <a:t>. </a:t>
            </a:r>
          </a:p>
          <a:p>
            <a:r>
              <a:rPr lang="en-US" sz="2400" dirty="0"/>
              <a:t>Apo (a) gene -6q26-27.</a:t>
            </a:r>
          </a:p>
          <a:p>
            <a:r>
              <a:rPr lang="en-US" sz="2400" dirty="0"/>
              <a:t>Several </a:t>
            </a:r>
            <a:r>
              <a:rPr lang="en-US" sz="2400" dirty="0" err="1"/>
              <a:t>isoform</a:t>
            </a:r>
            <a:r>
              <a:rPr lang="en-US" sz="2400" dirty="0"/>
              <a:t>, and the </a:t>
            </a:r>
            <a:r>
              <a:rPr lang="en-US" sz="2400" dirty="0" err="1"/>
              <a:t>isoform</a:t>
            </a:r>
            <a:r>
              <a:rPr lang="en-US" sz="2400" dirty="0"/>
              <a:t> with low molecular weight are more </a:t>
            </a:r>
            <a:r>
              <a:rPr lang="en-US" sz="2400" dirty="0" err="1"/>
              <a:t>atherogenic</a:t>
            </a:r>
            <a:r>
              <a:rPr lang="en-US" sz="2400" dirty="0"/>
              <a:t>.</a:t>
            </a:r>
          </a:p>
          <a:p>
            <a:r>
              <a:rPr lang="en-US" sz="2400" dirty="0"/>
              <a:t>The level of </a:t>
            </a:r>
            <a:r>
              <a:rPr lang="en-US" sz="2400" dirty="0" err="1"/>
              <a:t>Lp</a:t>
            </a:r>
            <a:r>
              <a:rPr lang="en-US" sz="2400" dirty="0"/>
              <a:t>(a) in a individual is completely genetically determined.</a:t>
            </a:r>
          </a:p>
          <a:p>
            <a:r>
              <a:rPr lang="en-US" sz="2400" dirty="0"/>
              <a:t>Higher conc. Seen in Africans, Asian have moderate level.</a:t>
            </a:r>
          </a:p>
          <a:p>
            <a:r>
              <a:rPr lang="en-US" sz="2400" dirty="0"/>
              <a:t>According to European Atherosclerosis Society(EAS)  desirable level is &lt;14mg/dl; &gt;30 high risk.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Lipoprotein(a) </a:t>
            </a:r>
            <a:br>
              <a:rPr lang="en-US" b="1" dirty="0"/>
            </a:br>
            <a:endParaRPr lang="en-US" dirty="0"/>
          </a:p>
        </p:txBody>
      </p:sp>
      <p:sp>
        <p:nvSpPr>
          <p:cNvPr id="3" name="Content Placeholder 2"/>
          <p:cNvSpPr>
            <a:spLocks noGrp="1"/>
          </p:cNvSpPr>
          <p:nvPr>
            <p:ph idx="1"/>
          </p:nvPr>
        </p:nvSpPr>
        <p:spPr>
          <a:xfrm>
            <a:off x="677334" y="1798637"/>
            <a:ext cx="8458200" cy="5059363"/>
          </a:xfrm>
        </p:spPr>
        <p:txBody>
          <a:bodyPr>
            <a:normAutofit/>
          </a:bodyPr>
          <a:lstStyle/>
          <a:p>
            <a:r>
              <a:rPr lang="en-US" sz="2400" dirty="0"/>
              <a:t>The Copenhagen City Heart Study- </a:t>
            </a:r>
            <a:r>
              <a:rPr lang="en-US" sz="2400" dirty="0" err="1"/>
              <a:t>Lp</a:t>
            </a:r>
            <a:r>
              <a:rPr lang="en-US" sz="2400" dirty="0"/>
              <a:t>(a)&gt;50mg/dl </a:t>
            </a:r>
            <a:r>
              <a:rPr lang="en-US" sz="2400" dirty="0">
                <a:sym typeface="Wingdings" pitchFamily="2" charset="2"/>
              </a:rPr>
              <a:t>2-3 fold increased risk of MI.</a:t>
            </a:r>
          </a:p>
          <a:p>
            <a:r>
              <a:rPr lang="en-US" sz="2400" dirty="0">
                <a:sym typeface="Wingdings" pitchFamily="2" charset="2"/>
              </a:rPr>
              <a:t>Emerging Risk factor Collaborator data (n-133502)-</a:t>
            </a:r>
            <a:r>
              <a:rPr lang="en-US" sz="2400" dirty="0" err="1">
                <a:sym typeface="Wingdings" pitchFamily="2" charset="2"/>
              </a:rPr>
              <a:t>Lp</a:t>
            </a:r>
            <a:r>
              <a:rPr lang="en-US" sz="2400" dirty="0">
                <a:sym typeface="Wingdings" pitchFamily="2" charset="2"/>
              </a:rPr>
              <a:t>(a) reclassify 4.1% to high risk group.</a:t>
            </a:r>
          </a:p>
          <a:p>
            <a:r>
              <a:rPr lang="en-US" sz="2400" dirty="0">
                <a:sym typeface="Wingdings" pitchFamily="2" charset="2"/>
              </a:rPr>
              <a:t>The </a:t>
            </a:r>
            <a:r>
              <a:rPr lang="en-US" sz="2400" dirty="0" err="1">
                <a:sym typeface="Wingdings" pitchFamily="2" charset="2"/>
              </a:rPr>
              <a:t>Bruneck</a:t>
            </a:r>
            <a:r>
              <a:rPr lang="en-US" sz="2400" dirty="0">
                <a:sym typeface="Wingdings" pitchFamily="2" charset="2"/>
              </a:rPr>
              <a:t> study-(15yr prospective) predicts 15 years CVD outcome and improves CVD  risk prediction </a:t>
            </a:r>
          </a:p>
          <a:p>
            <a:r>
              <a:rPr lang="en-US" sz="2400" dirty="0">
                <a:sym typeface="Wingdings" pitchFamily="2" charset="2"/>
              </a:rPr>
              <a:t>Meta analysis of  </a:t>
            </a:r>
            <a:r>
              <a:rPr lang="en-US" sz="2400" dirty="0" err="1">
                <a:sym typeface="Wingdings" pitchFamily="2" charset="2"/>
              </a:rPr>
              <a:t>Erqou</a:t>
            </a:r>
            <a:r>
              <a:rPr lang="en-US" sz="2400" dirty="0">
                <a:sym typeface="Wingdings" pitchFamily="2" charset="2"/>
              </a:rPr>
              <a:t> et al did not show linear association between </a:t>
            </a:r>
            <a:r>
              <a:rPr lang="en-US" sz="2400" dirty="0" err="1">
                <a:sym typeface="Wingdings" pitchFamily="2" charset="2"/>
              </a:rPr>
              <a:t>Lp</a:t>
            </a:r>
            <a:r>
              <a:rPr lang="en-US" sz="2400" dirty="0">
                <a:sym typeface="Wingdings" pitchFamily="2" charset="2"/>
              </a:rPr>
              <a:t>(a) level and </a:t>
            </a:r>
            <a:r>
              <a:rPr lang="en-US" sz="2400" dirty="0" err="1">
                <a:sym typeface="Wingdings" pitchFamily="2" charset="2"/>
              </a:rPr>
              <a:t>coronay</a:t>
            </a:r>
            <a:r>
              <a:rPr lang="en-US" sz="2400" dirty="0">
                <a:sym typeface="Wingdings" pitchFamily="2" charset="2"/>
              </a:rPr>
              <a:t> risk.</a:t>
            </a:r>
          </a:p>
          <a:p>
            <a:r>
              <a:rPr lang="en-US" sz="2400" dirty="0">
                <a:sym typeface="Wingdings" pitchFamily="2" charset="2"/>
              </a:rPr>
              <a:t>The INTERHEART study also not showed association</a:t>
            </a:r>
            <a:r>
              <a:rPr lang="en-US" dirty="0">
                <a:sym typeface="Wingdings" pitchFamily="2" charset="2"/>
              </a:rPr>
              <a:t>. </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Lipoprotein(a) </a:t>
            </a:r>
            <a:br>
              <a:rPr lang="en-US" b="1" dirty="0"/>
            </a:br>
            <a:endParaRPr lang="en-US" b="1" dirty="0"/>
          </a:p>
        </p:txBody>
      </p:sp>
      <p:sp>
        <p:nvSpPr>
          <p:cNvPr id="3" name="Content Placeholder 2"/>
          <p:cNvSpPr>
            <a:spLocks noGrp="1"/>
          </p:cNvSpPr>
          <p:nvPr>
            <p:ph idx="1"/>
          </p:nvPr>
        </p:nvSpPr>
        <p:spPr>
          <a:xfrm>
            <a:off x="677334" y="1417982"/>
            <a:ext cx="8534400" cy="5029200"/>
          </a:xfrm>
        </p:spPr>
        <p:txBody>
          <a:bodyPr>
            <a:normAutofit/>
          </a:bodyPr>
          <a:lstStyle/>
          <a:p>
            <a:r>
              <a:rPr lang="en-US" sz="2400" dirty="0"/>
              <a:t>EAS guidelines on </a:t>
            </a:r>
            <a:r>
              <a:rPr lang="en-US" sz="2400" dirty="0" err="1"/>
              <a:t>Lp</a:t>
            </a:r>
            <a:r>
              <a:rPr lang="en-US" sz="2400" dirty="0"/>
              <a:t>(a) measurement</a:t>
            </a:r>
          </a:p>
          <a:p>
            <a:pPr lvl="1"/>
            <a:r>
              <a:rPr lang="en-US" sz="2400" dirty="0"/>
              <a:t>Premature CVD</a:t>
            </a:r>
          </a:p>
          <a:p>
            <a:pPr lvl="1"/>
            <a:r>
              <a:rPr lang="en-US" sz="2400" dirty="0"/>
              <a:t>Intermediate-high risk FH</a:t>
            </a:r>
          </a:p>
          <a:p>
            <a:pPr lvl="1"/>
            <a:r>
              <a:rPr lang="en-US" sz="2400" dirty="0"/>
              <a:t>F/H of premature CVD/</a:t>
            </a:r>
            <a:r>
              <a:rPr lang="en-US" sz="2400" dirty="0" err="1"/>
              <a:t>increasd</a:t>
            </a:r>
            <a:r>
              <a:rPr lang="en-US" sz="2400" dirty="0"/>
              <a:t> </a:t>
            </a:r>
            <a:r>
              <a:rPr lang="en-US" sz="2400" dirty="0" err="1"/>
              <a:t>Lp</a:t>
            </a:r>
            <a:r>
              <a:rPr lang="en-US" sz="2400" dirty="0"/>
              <a:t>(a) level</a:t>
            </a:r>
          </a:p>
          <a:p>
            <a:pPr lvl="1"/>
            <a:r>
              <a:rPr lang="en-US" sz="2400" dirty="0"/>
              <a:t>Recurrent CVD despite statins</a:t>
            </a:r>
          </a:p>
          <a:p>
            <a:pPr lvl="1"/>
            <a:r>
              <a:rPr lang="en-US" sz="2400" dirty="0"/>
              <a:t>If &gt;3% 10yr risk of fatal CVD by European guidelines</a:t>
            </a:r>
          </a:p>
          <a:p>
            <a:r>
              <a:rPr lang="en-US" sz="2400" dirty="0"/>
              <a:t>Treatment of choice- Niacin </a:t>
            </a:r>
          </a:p>
          <a:p>
            <a:r>
              <a:rPr lang="en-US" sz="2400" dirty="0"/>
              <a:t>But no clinical trial evidence that supports a benefit for lowering </a:t>
            </a:r>
            <a:r>
              <a:rPr lang="en-US" sz="2400" dirty="0" err="1"/>
              <a:t>Lp</a:t>
            </a:r>
            <a:r>
              <a:rPr lang="en-US" sz="2400" dirty="0"/>
              <a:t>(a).</a:t>
            </a:r>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Elevated small dense LDL particles</a:t>
            </a:r>
          </a:p>
        </p:txBody>
      </p:sp>
      <p:sp>
        <p:nvSpPr>
          <p:cNvPr id="3" name="Content Placeholder 2"/>
          <p:cNvSpPr>
            <a:spLocks noGrp="1"/>
          </p:cNvSpPr>
          <p:nvPr>
            <p:ph idx="1"/>
          </p:nvPr>
        </p:nvSpPr>
        <p:spPr>
          <a:xfrm>
            <a:off x="822768" y="1679713"/>
            <a:ext cx="8305800" cy="4800600"/>
          </a:xfrm>
        </p:spPr>
        <p:txBody>
          <a:bodyPr>
            <a:normAutofit/>
          </a:bodyPr>
          <a:lstStyle/>
          <a:p>
            <a:r>
              <a:rPr lang="en-US" dirty="0"/>
              <a:t>Associated with 3 fold </a:t>
            </a:r>
            <a:r>
              <a:rPr lang="en-US" dirty="0">
                <a:latin typeface="Calibri"/>
                <a:cs typeface="Calibri"/>
              </a:rPr>
              <a:t>↑</a:t>
            </a:r>
            <a:r>
              <a:rPr lang="en-US" dirty="0"/>
              <a:t>risk of CAD.</a:t>
            </a:r>
          </a:p>
          <a:p>
            <a:r>
              <a:rPr lang="en-US" dirty="0"/>
              <a:t>Low vitamin –E  level</a:t>
            </a:r>
          </a:p>
          <a:p>
            <a:r>
              <a:rPr lang="en-US" dirty="0"/>
              <a:t>Increased sensitivity for oxidation </a:t>
            </a:r>
          </a:p>
          <a:p>
            <a:r>
              <a:rPr lang="en-US" dirty="0"/>
              <a:t>Easily enters vessel wall and initiate atherosclerosis</a:t>
            </a:r>
          </a:p>
          <a:p>
            <a:r>
              <a:rPr lang="en-US" dirty="0" err="1"/>
              <a:t>sd</a:t>
            </a:r>
            <a:r>
              <a:rPr lang="en-US" dirty="0"/>
              <a:t> LDL  has lower affinity to bind to LDL-R.</a:t>
            </a:r>
          </a:p>
          <a:p>
            <a:r>
              <a:rPr lang="en-US" dirty="0"/>
              <a:t>Higher conc. in insulin resistance.</a:t>
            </a:r>
          </a:p>
          <a:p>
            <a:r>
              <a:rPr lang="en-US" dirty="0"/>
              <a:t>Increase in </a:t>
            </a:r>
            <a:r>
              <a:rPr lang="en-US" dirty="0" err="1"/>
              <a:t>sd</a:t>
            </a:r>
            <a:r>
              <a:rPr lang="en-US" dirty="0"/>
              <a:t> LDL  is called B pattern.</a:t>
            </a:r>
          </a:p>
          <a:p>
            <a:r>
              <a:rPr lang="en-US" dirty="0"/>
              <a:t>Life style modification and diabetic control can reverse LDL pattern from bad B pattern to good A pattern.</a:t>
            </a:r>
          </a:p>
          <a:p>
            <a:r>
              <a:rPr lang="en-US" dirty="0"/>
              <a:t>New concept is  the number and size of LDL is more important than the plasma conc.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60770" name="Picture 2"/>
          <p:cNvPicPr>
            <a:picLocks noChangeAspect="1" noChangeArrowheads="1"/>
          </p:cNvPicPr>
          <p:nvPr/>
        </p:nvPicPr>
        <p:blipFill>
          <a:blip r:embed="rId2"/>
          <a:srcRect l="12299" t="32292" r="45534" b="12500"/>
          <a:stretch>
            <a:fillRect/>
          </a:stretch>
        </p:blipFill>
        <p:spPr bwMode="auto">
          <a:xfrm>
            <a:off x="821636" y="680858"/>
            <a:ext cx="9316529" cy="5360504"/>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73F75-2332-471F-84B3-A5F1169497C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6E5E0E7F-4C6F-49CE-8AB4-B237A16BFE82}"/>
              </a:ext>
            </a:extLst>
          </p:cNvPr>
          <p:cNvSpPr>
            <a:spLocks noGrp="1"/>
          </p:cNvSpPr>
          <p:nvPr>
            <p:ph idx="1"/>
          </p:nvPr>
        </p:nvSpPr>
        <p:spPr>
          <a:xfrm>
            <a:off x="677334" y="2094328"/>
            <a:ext cx="8596668" cy="3880773"/>
          </a:xfrm>
        </p:spPr>
        <p:txBody>
          <a:bodyPr>
            <a:normAutofit/>
          </a:bodyPr>
          <a:lstStyle/>
          <a:p>
            <a:r>
              <a:rPr lang="en-US" sz="2800" dirty="0"/>
              <a:t>1</a:t>
            </a:r>
            <a:r>
              <a:rPr lang="en-US" sz="2800" baseline="30000" dirty="0"/>
              <a:t>st</a:t>
            </a:r>
            <a:r>
              <a:rPr lang="en-US" sz="2800" dirty="0"/>
              <a:t>  layer – TAG + cholesterol esters (hydrophobic)</a:t>
            </a:r>
          </a:p>
          <a:p>
            <a:endParaRPr lang="en-US" sz="2800" dirty="0"/>
          </a:p>
          <a:p>
            <a:r>
              <a:rPr lang="en-US" sz="2800" dirty="0"/>
              <a:t>2</a:t>
            </a:r>
            <a:r>
              <a:rPr lang="en-US" sz="2800" baseline="30000" dirty="0"/>
              <a:t>nd</a:t>
            </a:r>
            <a:r>
              <a:rPr lang="en-US" sz="2800" dirty="0"/>
              <a:t>  layer –</a:t>
            </a:r>
            <a:r>
              <a:rPr lang="en-US" sz="2800" dirty="0" err="1"/>
              <a:t>cholesterol+phospholipids</a:t>
            </a:r>
            <a:r>
              <a:rPr lang="en-US" sz="2800" dirty="0"/>
              <a:t>(amphipathic)</a:t>
            </a:r>
          </a:p>
          <a:p>
            <a:endParaRPr lang="en-US" sz="2800" dirty="0"/>
          </a:p>
          <a:p>
            <a:r>
              <a:rPr lang="en-US" sz="2800" dirty="0"/>
              <a:t>3</a:t>
            </a:r>
            <a:r>
              <a:rPr lang="en-US" sz="2800" baseline="30000" dirty="0"/>
              <a:t>rd</a:t>
            </a:r>
            <a:r>
              <a:rPr lang="en-US" sz="2800" dirty="0"/>
              <a:t> layer – apolipoproteins (hydrophilic)</a:t>
            </a:r>
            <a:endParaRPr lang="en-IN" sz="2800" dirty="0"/>
          </a:p>
        </p:txBody>
      </p:sp>
    </p:spTree>
    <p:extLst>
      <p:ext uri="{BB962C8B-B14F-4D97-AF65-F5344CB8AC3E}">
        <p14:creationId xmlns:p14="http://schemas.microsoft.com/office/powerpoint/2010/main" val="12052293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61794" name="Picture 2"/>
          <p:cNvPicPr>
            <a:picLocks noChangeAspect="1" noChangeArrowheads="1"/>
          </p:cNvPicPr>
          <p:nvPr/>
        </p:nvPicPr>
        <p:blipFill>
          <a:blip r:embed="rId2"/>
          <a:srcRect l="14641" t="32292" r="48463" b="16667"/>
          <a:stretch>
            <a:fillRect/>
          </a:stretch>
        </p:blipFill>
        <p:spPr bwMode="auto">
          <a:xfrm>
            <a:off x="677334" y="466566"/>
            <a:ext cx="9144001" cy="5814392"/>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Combined </a:t>
            </a:r>
            <a:r>
              <a:rPr lang="en-US" dirty="0" err="1"/>
              <a:t>dyslipedemia</a:t>
            </a:r>
            <a:r>
              <a:rPr lang="en-US" dirty="0"/>
              <a:t>  </a:t>
            </a:r>
          </a:p>
        </p:txBody>
      </p:sp>
      <p:sp>
        <p:nvSpPr>
          <p:cNvPr id="3" name="Content Placeholder 2"/>
          <p:cNvSpPr>
            <a:spLocks noGrp="1"/>
          </p:cNvSpPr>
          <p:nvPr>
            <p:ph idx="1"/>
          </p:nvPr>
        </p:nvSpPr>
        <p:spPr>
          <a:xfrm>
            <a:off x="677334" y="1722437"/>
            <a:ext cx="8915400" cy="4525963"/>
          </a:xfrm>
        </p:spPr>
        <p:txBody>
          <a:bodyPr/>
          <a:lstStyle/>
          <a:p>
            <a:r>
              <a:rPr lang="en-US" sz="2800" dirty="0"/>
              <a:t>Familial Combined </a:t>
            </a:r>
            <a:r>
              <a:rPr lang="en-US" sz="2800" dirty="0" err="1"/>
              <a:t>Hyperlipidemia</a:t>
            </a:r>
            <a:r>
              <a:rPr lang="en-US" sz="2800" dirty="0"/>
              <a:t> -FCHL</a:t>
            </a:r>
            <a:r>
              <a:rPr lang="fr-FR" sz="2800" dirty="0"/>
              <a:t> (Type </a:t>
            </a:r>
            <a:r>
              <a:rPr lang="fr-FR" sz="2800" dirty="0" err="1"/>
              <a:t>IIb</a:t>
            </a:r>
            <a:r>
              <a:rPr lang="fr-FR" sz="2800" dirty="0"/>
              <a:t> </a:t>
            </a:r>
            <a:r>
              <a:rPr lang="fr-FR" sz="2800" dirty="0" err="1"/>
              <a:t>Hyperlipoproteinemia</a:t>
            </a:r>
            <a:r>
              <a:rPr lang="fr-FR" sz="2800" dirty="0"/>
              <a:t>)</a:t>
            </a:r>
            <a:endParaRPr lang="en-US" sz="2800" dirty="0"/>
          </a:p>
          <a:p>
            <a:r>
              <a:rPr lang="fr-FR" sz="2800" dirty="0"/>
              <a:t>Familial </a:t>
            </a:r>
            <a:r>
              <a:rPr lang="fr-FR" sz="2800" dirty="0" err="1"/>
              <a:t>Dysbetalipoproteinemia</a:t>
            </a:r>
            <a:r>
              <a:rPr lang="fr-FR" sz="2800" dirty="0"/>
              <a:t> –FDBL  (Type III </a:t>
            </a:r>
            <a:r>
              <a:rPr lang="fr-FR" sz="2800" dirty="0" err="1"/>
              <a:t>Hyperlipoproteinemia</a:t>
            </a:r>
            <a:r>
              <a:rPr lang="fr-FR" sz="2800" dirty="0"/>
              <a:t>)</a:t>
            </a:r>
          </a:p>
          <a:p>
            <a:r>
              <a:rPr lang="en-US" sz="2800" dirty="0"/>
              <a:t>Hepatic Lipase Deficiency</a:t>
            </a:r>
          </a:p>
          <a:p>
            <a:endParaRPr lang="en-US" dirty="0"/>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6679" y="0"/>
            <a:ext cx="9144000" cy="838200"/>
          </a:xfrm>
        </p:spPr>
        <p:txBody>
          <a:bodyPr>
            <a:normAutofit/>
          </a:bodyPr>
          <a:lstStyle/>
          <a:p>
            <a:pPr algn="ctr" eaLnBrk="1" hangingPunct="1">
              <a:defRPr/>
            </a:pPr>
            <a:r>
              <a:rPr lang="en-IN" b="1" dirty="0">
                <a:solidFill>
                  <a:schemeClr val="tx1"/>
                </a:solidFill>
              </a:rPr>
              <a:t>Familial Combined Hyperlipidemia (FCHL)</a:t>
            </a:r>
          </a:p>
        </p:txBody>
      </p:sp>
      <p:sp>
        <p:nvSpPr>
          <p:cNvPr id="3" name="Content Placeholder 2"/>
          <p:cNvSpPr>
            <a:spLocks noGrp="1"/>
          </p:cNvSpPr>
          <p:nvPr>
            <p:ph sz="half" idx="1"/>
          </p:nvPr>
        </p:nvSpPr>
        <p:spPr>
          <a:xfrm>
            <a:off x="1086679" y="838200"/>
            <a:ext cx="9144000" cy="5791200"/>
          </a:xfrm>
        </p:spPr>
        <p:txBody>
          <a:bodyPr>
            <a:noAutofit/>
          </a:bodyPr>
          <a:lstStyle/>
          <a:p>
            <a:r>
              <a:rPr lang="en-US" dirty="0"/>
              <a:t>Polygenic combined </a:t>
            </a:r>
            <a:r>
              <a:rPr lang="en-US" dirty="0" err="1"/>
              <a:t>hyperlipidemia</a:t>
            </a:r>
            <a:r>
              <a:rPr lang="en-IN" dirty="0"/>
              <a:t>, incidence 1in 100-200.</a:t>
            </a:r>
          </a:p>
          <a:p>
            <a:r>
              <a:rPr lang="en-US" dirty="0"/>
              <a:t>The molecular etiology of this condition remains poorly understood.</a:t>
            </a:r>
            <a:endParaRPr lang="en-IN" dirty="0"/>
          </a:p>
          <a:p>
            <a:r>
              <a:rPr lang="en-US" dirty="0"/>
              <a:t>Important cause of premature CAD</a:t>
            </a:r>
          </a:p>
          <a:p>
            <a:r>
              <a:rPr lang="en-US" dirty="0"/>
              <a:t>Approximately 20% of patients who develop CAD under age 60 have FCHL.</a:t>
            </a:r>
          </a:p>
          <a:p>
            <a:r>
              <a:rPr lang="en-IN" dirty="0"/>
              <a:t>One of three phenotypes</a:t>
            </a:r>
          </a:p>
          <a:p>
            <a:pPr lvl="1" algn="just">
              <a:spcBef>
                <a:spcPts val="1800"/>
              </a:spcBef>
              <a:defRPr/>
            </a:pPr>
            <a:r>
              <a:rPr lang="en-IN" sz="1800" dirty="0"/>
              <a:t>Elevated plasma levels of LDL-C (200-400mg/dl) with low HDL-C.</a:t>
            </a:r>
          </a:p>
          <a:p>
            <a:pPr lvl="1" algn="just">
              <a:spcBef>
                <a:spcPts val="1800"/>
              </a:spcBef>
              <a:defRPr/>
            </a:pPr>
            <a:r>
              <a:rPr lang="en-IN" sz="1800" dirty="0"/>
              <a:t>Elevated plasma levels of triglycerides (200-600mg/dl)due to elevation in VLDL</a:t>
            </a:r>
          </a:p>
          <a:p>
            <a:pPr lvl="1" algn="just">
              <a:spcBef>
                <a:spcPts val="1800"/>
              </a:spcBef>
              <a:defRPr/>
            </a:pPr>
            <a:r>
              <a:rPr lang="en-IN" sz="1800" dirty="0"/>
              <a:t>Elevated plasma levels of both LDL-C and triglyceride</a:t>
            </a:r>
          </a:p>
          <a:p>
            <a:pPr algn="just">
              <a:spcBef>
                <a:spcPts val="1800"/>
              </a:spcBef>
            </a:pPr>
            <a:r>
              <a:rPr lang="en-IN" b="1" dirty="0">
                <a:solidFill>
                  <a:srgbClr val="000000"/>
                </a:solidFill>
              </a:rPr>
              <a:t>Classical feature of FCHL </a:t>
            </a:r>
            <a:r>
              <a:rPr lang="en-IN" dirty="0">
                <a:solidFill>
                  <a:srgbClr val="000000"/>
                </a:solidFill>
              </a:rPr>
              <a:t>-lipoprotein profile can switch among these three phenotypes in the same individual over time </a:t>
            </a:r>
          </a:p>
          <a:p>
            <a:r>
              <a:rPr lang="en-US" dirty="0"/>
              <a:t>Disproportionate elevation in Apo-B relative to the plasma LDL-C ,due to small, dense LDL particles, is characteristic. (LDL-C/Apo-B=&lt;1.2)</a:t>
            </a:r>
            <a:endParaRPr lang="en-IN" dirty="0">
              <a:solidFill>
                <a:srgbClr val="000000"/>
              </a:solidFill>
            </a:endParaRPr>
          </a:p>
          <a:p>
            <a:pPr algn="just">
              <a:spcBef>
                <a:spcPts val="1800"/>
              </a:spcBef>
            </a:pPr>
            <a:r>
              <a:rPr lang="en-IN" dirty="0"/>
              <a:t>Family history of </a:t>
            </a:r>
            <a:r>
              <a:rPr lang="en-IN" dirty="0" err="1"/>
              <a:t>hyperlipidemia</a:t>
            </a:r>
            <a:r>
              <a:rPr lang="en-IN" dirty="0"/>
              <a:t> and/or premature CHD</a:t>
            </a:r>
            <a:endParaRPr lang="en-IN" dirty="0">
              <a:solidFill>
                <a:srgbClr val="000000"/>
              </a:solidFill>
            </a:endParaRPr>
          </a:p>
          <a:p>
            <a:pPr algn="just">
              <a:lnSpc>
                <a:spcPct val="120000"/>
              </a:lnSpc>
              <a:spcBef>
                <a:spcPts val="1800"/>
              </a:spcBef>
              <a:defRPr/>
            </a:pPr>
            <a:endParaRPr lang="en-IN" dirty="0"/>
          </a:p>
          <a:p>
            <a:pPr algn="just">
              <a:lnSpc>
                <a:spcPct val="120000"/>
              </a:lnSpc>
              <a:spcBef>
                <a:spcPts val="1800"/>
              </a:spcBef>
              <a:defRPr/>
            </a:pPr>
            <a:endParaRPr lang="en-IN" dirty="0"/>
          </a:p>
          <a:p>
            <a:pPr algn="just">
              <a:lnSpc>
                <a:spcPct val="120000"/>
              </a:lnSpc>
              <a:spcBef>
                <a:spcPts val="1800"/>
              </a:spcBef>
              <a:defRPr/>
            </a:pPr>
            <a:endParaRPr lang="en-IN" sz="2200" dirty="0"/>
          </a:p>
          <a:p>
            <a:pPr algn="just">
              <a:lnSpc>
                <a:spcPct val="120000"/>
              </a:lnSpc>
              <a:spcBef>
                <a:spcPts val="1800"/>
              </a:spcBef>
              <a:defRPr/>
            </a:pPr>
            <a:endParaRPr lang="en-IN" sz="2200" dirty="0"/>
          </a:p>
          <a:p>
            <a:pPr algn="just">
              <a:lnSpc>
                <a:spcPct val="120000"/>
              </a:lnSpc>
              <a:spcBef>
                <a:spcPts val="1800"/>
              </a:spcBef>
              <a:defRPr/>
            </a:pPr>
            <a:endParaRPr lang="en-IN" sz="2200" dirty="0"/>
          </a:p>
          <a:p>
            <a:pPr algn="just">
              <a:lnSpc>
                <a:spcPct val="120000"/>
              </a:lnSpc>
              <a:spcBef>
                <a:spcPts val="1800"/>
              </a:spcBef>
              <a:defRPr/>
            </a:pPr>
            <a:endParaRPr lang="en-IN" sz="2200" dirty="0"/>
          </a:p>
          <a:p>
            <a:pPr marL="0" indent="0" algn="just">
              <a:lnSpc>
                <a:spcPct val="120000"/>
              </a:lnSpc>
              <a:spcBef>
                <a:spcPts val="1800"/>
              </a:spcBef>
              <a:buNone/>
              <a:defRPr/>
            </a:pPr>
            <a:endParaRPr lang="en-IN" sz="2200" b="1" dirty="0"/>
          </a:p>
          <a:p>
            <a:pPr marL="0" indent="0" algn="just">
              <a:lnSpc>
                <a:spcPct val="120000"/>
              </a:lnSpc>
              <a:spcBef>
                <a:spcPts val="1800"/>
              </a:spcBef>
              <a:buNone/>
              <a:defRPr/>
            </a:pPr>
            <a:endParaRPr lang="en-IN" sz="2200" b="1" dirty="0"/>
          </a:p>
          <a:p>
            <a:pPr algn="just">
              <a:lnSpc>
                <a:spcPct val="120000"/>
              </a:lnSpc>
              <a:spcBef>
                <a:spcPts val="1800"/>
              </a:spcBef>
              <a:defRPr/>
            </a:pPr>
            <a:endParaRPr lang="en-IN" sz="2200" dirty="0"/>
          </a:p>
          <a:p>
            <a:pPr algn="just">
              <a:lnSpc>
                <a:spcPct val="120000"/>
              </a:lnSpc>
              <a:spcBef>
                <a:spcPts val="1800"/>
              </a:spcBef>
              <a:defRPr/>
            </a:pPr>
            <a:endParaRPr lang="en-IN" sz="2200" dirty="0"/>
          </a:p>
          <a:p>
            <a:pPr algn="just">
              <a:lnSpc>
                <a:spcPct val="120000"/>
              </a:lnSpc>
              <a:spcBef>
                <a:spcPts val="1800"/>
              </a:spcBef>
              <a:defRPr/>
            </a:pPr>
            <a:endParaRPr lang="en-IN" sz="2200" dirty="0"/>
          </a:p>
          <a:p>
            <a:pPr algn="just">
              <a:lnSpc>
                <a:spcPct val="120000"/>
              </a:lnSpc>
              <a:spcBef>
                <a:spcPts val="1800"/>
              </a:spcBef>
              <a:defRPr/>
            </a:pPr>
            <a:endParaRPr lang="en-IN" sz="22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295400"/>
          </a:xfrm>
        </p:spPr>
        <p:txBody>
          <a:bodyPr>
            <a:normAutofit/>
          </a:bodyPr>
          <a:lstStyle/>
          <a:p>
            <a:pPr algn="ctr" eaLnBrk="1" hangingPunct="1">
              <a:defRPr/>
            </a:pPr>
            <a:r>
              <a:rPr lang="fr-FR" b="1" dirty="0">
                <a:solidFill>
                  <a:schemeClr val="tx1"/>
                </a:solidFill>
              </a:rPr>
              <a:t>Familial </a:t>
            </a:r>
            <a:r>
              <a:rPr lang="fr-FR" b="1" dirty="0" err="1">
                <a:solidFill>
                  <a:schemeClr val="tx1"/>
                </a:solidFill>
              </a:rPr>
              <a:t>Dysbetalipoproteinemia</a:t>
            </a:r>
            <a:r>
              <a:rPr lang="fr-FR" b="1" dirty="0">
                <a:solidFill>
                  <a:schemeClr val="tx1"/>
                </a:solidFill>
              </a:rPr>
              <a:t> –FDBL  (Type III Hyperlipoproteinemia)</a:t>
            </a:r>
          </a:p>
        </p:txBody>
      </p:sp>
      <p:sp>
        <p:nvSpPr>
          <p:cNvPr id="37891" name="Content Placeholder 2"/>
          <p:cNvSpPr>
            <a:spLocks noGrp="1"/>
          </p:cNvSpPr>
          <p:nvPr>
            <p:ph idx="1"/>
          </p:nvPr>
        </p:nvSpPr>
        <p:spPr>
          <a:xfrm>
            <a:off x="1524000" y="1447800"/>
            <a:ext cx="9144000" cy="5257800"/>
          </a:xfrm>
        </p:spPr>
        <p:txBody>
          <a:bodyPr>
            <a:normAutofit/>
          </a:bodyPr>
          <a:lstStyle/>
          <a:p>
            <a:r>
              <a:rPr lang="en-IN" sz="2400" dirty="0"/>
              <a:t>Mixed </a:t>
            </a:r>
            <a:r>
              <a:rPr lang="en-IN" sz="2400" dirty="0" err="1"/>
              <a:t>hyperlipidemia</a:t>
            </a:r>
            <a:r>
              <a:rPr lang="en-IN" sz="2400" dirty="0"/>
              <a:t> </a:t>
            </a:r>
            <a:r>
              <a:rPr lang="en-US" sz="2400" dirty="0"/>
              <a:t>due to the </a:t>
            </a:r>
            <a:r>
              <a:rPr lang="fr-FR" sz="2400" dirty="0"/>
              <a:t>accumulation of </a:t>
            </a:r>
            <a:r>
              <a:rPr lang="fr-FR" sz="2400" dirty="0" err="1"/>
              <a:t>remnant</a:t>
            </a:r>
            <a:r>
              <a:rPr lang="fr-FR" sz="2400" dirty="0"/>
              <a:t> </a:t>
            </a:r>
            <a:r>
              <a:rPr lang="fr-FR" sz="2400" dirty="0" err="1"/>
              <a:t>lipoprotein</a:t>
            </a:r>
            <a:r>
              <a:rPr lang="fr-FR" sz="2400" dirty="0"/>
              <a:t> </a:t>
            </a:r>
            <a:r>
              <a:rPr lang="fr-FR" sz="2400" dirty="0" err="1"/>
              <a:t>particles</a:t>
            </a:r>
            <a:r>
              <a:rPr lang="fr-FR" sz="2400" dirty="0"/>
              <a:t> (</a:t>
            </a:r>
            <a:r>
              <a:rPr lang="fr-FR" sz="2400" dirty="0" err="1"/>
              <a:t>chylomicron</a:t>
            </a:r>
            <a:r>
              <a:rPr lang="fr-FR" sz="2400" dirty="0"/>
              <a:t> </a:t>
            </a:r>
            <a:r>
              <a:rPr lang="fr-FR" sz="2400" dirty="0" err="1"/>
              <a:t>remnants</a:t>
            </a:r>
            <a:r>
              <a:rPr lang="fr-FR" sz="2400" dirty="0"/>
              <a:t> </a:t>
            </a:r>
            <a:r>
              <a:rPr lang="en-US" sz="2400" dirty="0"/>
              <a:t>and VLDL remnants, or IDL).</a:t>
            </a:r>
            <a:endParaRPr lang="en-IN" sz="2400" dirty="0"/>
          </a:p>
          <a:p>
            <a:r>
              <a:rPr lang="en-IN" sz="2400" dirty="0"/>
              <a:t>Due to genetic variations in </a:t>
            </a:r>
            <a:r>
              <a:rPr lang="en-IN" sz="2400" dirty="0" err="1"/>
              <a:t>apoE</a:t>
            </a:r>
            <a:r>
              <a:rPr lang="en-IN" sz="2400" dirty="0"/>
              <a:t> </a:t>
            </a:r>
            <a:r>
              <a:rPr lang="en-IN" sz="2400" dirty="0" err="1"/>
              <a:t>isoforms</a:t>
            </a:r>
            <a:endParaRPr lang="en-IN" sz="2400" dirty="0"/>
          </a:p>
          <a:p>
            <a:r>
              <a:rPr lang="en-IN" sz="2400" dirty="0"/>
              <a:t>Patients homozygous for the E2 allele (the E2/E2 genotype) comprise the most common subset of patients with FDBL</a:t>
            </a:r>
          </a:p>
          <a:p>
            <a:r>
              <a:rPr lang="en-US" sz="2400" dirty="0"/>
              <a:t>The plasma levels of cholesterol and TG are often elevated to a similar degree.</a:t>
            </a:r>
          </a:p>
          <a:p>
            <a:pPr>
              <a:spcBef>
                <a:spcPts val="1800"/>
              </a:spcBef>
            </a:pPr>
            <a:r>
              <a:rPr lang="en-IN" sz="2400" dirty="0"/>
              <a:t>Precipitating factors usually present (high-fat diet, diabetes mellitus, obesity, hypothyroidism, renal disease, HIV infection, </a:t>
            </a:r>
            <a:r>
              <a:rPr lang="en-IN" sz="2400" dirty="0" err="1"/>
              <a:t>estrogen</a:t>
            </a:r>
            <a:r>
              <a:rPr lang="en-IN" sz="2400" dirty="0"/>
              <a:t> deficiency, alcohol use, drugs)</a:t>
            </a:r>
          </a:p>
          <a:p>
            <a:pPr algn="just">
              <a:lnSpc>
                <a:spcPct val="150000"/>
              </a:lnSpc>
              <a:spcBef>
                <a:spcPts val="1800"/>
              </a:spcBef>
              <a:buNone/>
            </a:pPr>
            <a:endParaRPr lang="en-IN" sz="2200" dirty="0"/>
          </a:p>
          <a:p>
            <a:pPr algn="just">
              <a:lnSpc>
                <a:spcPct val="150000"/>
              </a:lnSpc>
              <a:spcBef>
                <a:spcPts val="1800"/>
              </a:spcBef>
            </a:pPr>
            <a:endParaRPr lang="en-IN" sz="22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847" y="228600"/>
            <a:ext cx="8596668" cy="1320800"/>
          </a:xfrm>
        </p:spPr>
        <p:txBody>
          <a:bodyPr>
            <a:normAutofit/>
          </a:bodyPr>
          <a:lstStyle/>
          <a:p>
            <a:pPr algn="ctr" eaLnBrk="1" hangingPunct="1">
              <a:defRPr/>
            </a:pPr>
            <a:r>
              <a:rPr lang="fr-FR" b="1" dirty="0">
                <a:solidFill>
                  <a:schemeClr val="tx1"/>
                </a:solidFill>
              </a:rPr>
              <a:t>Familial Dysbetalipoproteinemia (Type III Hyperlipoproteinemia)</a:t>
            </a:r>
            <a:endParaRPr lang="en-IN" b="1" dirty="0">
              <a:solidFill>
                <a:schemeClr val="tx1"/>
              </a:solidFill>
            </a:endParaRPr>
          </a:p>
        </p:txBody>
      </p:sp>
      <p:sp>
        <p:nvSpPr>
          <p:cNvPr id="38915" name="Content Placeholder 2"/>
          <p:cNvSpPr>
            <a:spLocks noGrp="1"/>
          </p:cNvSpPr>
          <p:nvPr>
            <p:ph idx="1"/>
          </p:nvPr>
        </p:nvSpPr>
        <p:spPr>
          <a:xfrm>
            <a:off x="1752600" y="1524000"/>
            <a:ext cx="8686800" cy="5105400"/>
          </a:xfrm>
        </p:spPr>
        <p:txBody>
          <a:bodyPr>
            <a:normAutofit fontScale="85000" lnSpcReduction="10000"/>
          </a:bodyPr>
          <a:lstStyle/>
          <a:p>
            <a:pPr>
              <a:lnSpc>
                <a:spcPct val="120000"/>
              </a:lnSpc>
              <a:spcBef>
                <a:spcPts val="1800"/>
              </a:spcBef>
            </a:pPr>
            <a:r>
              <a:rPr lang="en-IN" sz="2600" dirty="0" err="1"/>
              <a:t>Hyperlipidemia</a:t>
            </a:r>
            <a:r>
              <a:rPr lang="en-IN" sz="2600" dirty="0"/>
              <a:t>, </a:t>
            </a:r>
            <a:r>
              <a:rPr lang="en-IN" sz="2600" dirty="0" err="1"/>
              <a:t>xanthomas</a:t>
            </a:r>
            <a:r>
              <a:rPr lang="en-IN" sz="2600" dirty="0"/>
              <a:t>, premature CAD or PAD.</a:t>
            </a:r>
          </a:p>
          <a:p>
            <a:pPr>
              <a:lnSpc>
                <a:spcPct val="120000"/>
              </a:lnSpc>
            </a:pPr>
            <a:r>
              <a:rPr lang="en-US" sz="2600" dirty="0"/>
              <a:t>Two </a:t>
            </a:r>
            <a:r>
              <a:rPr lang="en-US" sz="2600" dirty="0" err="1"/>
              <a:t>pathagnomonic</a:t>
            </a:r>
            <a:r>
              <a:rPr lang="en-US" sz="2600" dirty="0"/>
              <a:t> types of </a:t>
            </a:r>
            <a:r>
              <a:rPr lang="en-US" sz="2600" dirty="0" err="1"/>
              <a:t>xanthomas</a:t>
            </a:r>
            <a:r>
              <a:rPr lang="en-US" sz="2600" dirty="0"/>
              <a:t>- </a:t>
            </a:r>
            <a:r>
              <a:rPr lang="en-US" sz="2600" dirty="0" err="1"/>
              <a:t>tuberoeruptive</a:t>
            </a:r>
            <a:r>
              <a:rPr lang="en-US" sz="2600" dirty="0"/>
              <a:t> and </a:t>
            </a:r>
            <a:r>
              <a:rPr lang="en-US" sz="2600" dirty="0" err="1"/>
              <a:t>palmar</a:t>
            </a:r>
            <a:r>
              <a:rPr lang="en-US" sz="2600" dirty="0"/>
              <a:t>, are seen in FDBL patients.(</a:t>
            </a:r>
            <a:r>
              <a:rPr lang="en-US" sz="2600" i="1" dirty="0"/>
              <a:t> </a:t>
            </a:r>
            <a:r>
              <a:rPr lang="en-US" sz="2600" dirty="0" err="1"/>
              <a:t>xanthomata</a:t>
            </a:r>
            <a:r>
              <a:rPr lang="en-US" sz="2600" dirty="0"/>
              <a:t> </a:t>
            </a:r>
            <a:r>
              <a:rPr lang="en-US" sz="2600" dirty="0" err="1"/>
              <a:t>striata</a:t>
            </a:r>
            <a:r>
              <a:rPr lang="en-US" sz="2600" dirty="0"/>
              <a:t> </a:t>
            </a:r>
            <a:r>
              <a:rPr lang="en-US" sz="2600" dirty="0" err="1"/>
              <a:t>palmaris</a:t>
            </a:r>
            <a:r>
              <a:rPr lang="en-US" sz="2600" i="1" dirty="0"/>
              <a:t>)</a:t>
            </a:r>
          </a:p>
          <a:p>
            <a:pPr>
              <a:lnSpc>
                <a:spcPct val="120000"/>
              </a:lnSpc>
            </a:pPr>
            <a:r>
              <a:rPr lang="en-US" sz="2600" dirty="0"/>
              <a:t>The ratio of directly measured VLDL-C to total plasma TG &gt;0.30.</a:t>
            </a:r>
          </a:p>
          <a:p>
            <a:pPr>
              <a:lnSpc>
                <a:spcPct val="120000"/>
              </a:lnSpc>
            </a:pPr>
            <a:r>
              <a:rPr lang="en-IN" sz="2600" dirty="0"/>
              <a:t>The disease seldom presents in women before menopause</a:t>
            </a:r>
          </a:p>
          <a:p>
            <a:pPr algn="just">
              <a:lnSpc>
                <a:spcPct val="120000"/>
              </a:lnSpc>
              <a:spcBef>
                <a:spcPts val="1800"/>
              </a:spcBef>
            </a:pPr>
            <a:r>
              <a:rPr lang="en-IN" sz="2600" dirty="0"/>
              <a:t>Broad beta band on electrophoresis</a:t>
            </a:r>
          </a:p>
          <a:p>
            <a:pPr algn="just">
              <a:lnSpc>
                <a:spcPct val="120000"/>
              </a:lnSpc>
              <a:spcBef>
                <a:spcPts val="1800"/>
              </a:spcBef>
            </a:pPr>
            <a:r>
              <a:rPr lang="en-IN" sz="2600" dirty="0"/>
              <a:t>Dramatic response to weight reduction and dietary changes; </a:t>
            </a:r>
            <a:r>
              <a:rPr lang="en-IN" sz="2600" dirty="0" err="1"/>
              <a:t>statins</a:t>
            </a:r>
            <a:r>
              <a:rPr lang="en-IN" sz="2600" dirty="0"/>
              <a:t> </a:t>
            </a:r>
          </a:p>
          <a:p>
            <a:pPr algn="just">
              <a:lnSpc>
                <a:spcPct val="120000"/>
              </a:lnSpc>
              <a:spcBef>
                <a:spcPts val="1800"/>
              </a:spcBef>
            </a:pPr>
            <a:r>
              <a:rPr lang="en-IN" sz="2600" dirty="0"/>
              <a:t>Treatment of other metabolic conditions</a:t>
            </a:r>
          </a:p>
          <a:p>
            <a:pPr algn="just">
              <a:lnSpc>
                <a:spcPct val="120000"/>
              </a:lnSpc>
              <a:spcBef>
                <a:spcPts val="1800"/>
              </a:spcBef>
            </a:pPr>
            <a:endParaRPr lang="en-IN" sz="2600" dirty="0"/>
          </a:p>
          <a:p>
            <a:pPr algn="just">
              <a:lnSpc>
                <a:spcPct val="150000"/>
              </a:lnSpc>
              <a:spcBef>
                <a:spcPts val="1800"/>
              </a:spcBef>
            </a:pPr>
            <a:endParaRPr lang="en-IN" sz="26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19138" name="Picture 2"/>
          <p:cNvPicPr>
            <a:picLocks noGrp="1" noChangeAspect="1" noChangeArrowheads="1"/>
          </p:cNvPicPr>
          <p:nvPr>
            <p:ph idx="1"/>
          </p:nvPr>
        </p:nvPicPr>
        <p:blipFill>
          <a:blip r:embed="rId2"/>
          <a:srcRect l="15923" t="37040" r="48107" b="17503"/>
          <a:stretch>
            <a:fillRect/>
          </a:stretch>
        </p:blipFill>
        <p:spPr bwMode="auto">
          <a:xfrm>
            <a:off x="1550504" y="526774"/>
            <a:ext cx="4343400" cy="3733800"/>
          </a:xfrm>
          <a:prstGeom prst="rect">
            <a:avLst/>
          </a:prstGeom>
          <a:noFill/>
          <a:ln w="9525">
            <a:noFill/>
            <a:miter lim="800000"/>
            <a:headEnd/>
            <a:tailEnd/>
          </a:ln>
          <a:effectLst/>
        </p:spPr>
      </p:pic>
      <p:pic>
        <p:nvPicPr>
          <p:cNvPr id="219139" name="Picture 3"/>
          <p:cNvPicPr>
            <a:picLocks noChangeAspect="1" noChangeArrowheads="1"/>
          </p:cNvPicPr>
          <p:nvPr/>
        </p:nvPicPr>
        <p:blipFill>
          <a:blip r:embed="rId3"/>
          <a:srcRect l="11713" t="37500" r="50805" b="9375"/>
          <a:stretch>
            <a:fillRect/>
          </a:stretch>
        </p:blipFill>
        <p:spPr bwMode="auto">
          <a:xfrm>
            <a:off x="6163733" y="450574"/>
            <a:ext cx="4741333" cy="3810000"/>
          </a:xfrm>
          <a:prstGeom prst="rect">
            <a:avLst/>
          </a:prstGeom>
          <a:noFill/>
          <a:ln w="9525">
            <a:noFill/>
            <a:miter lim="800000"/>
            <a:headEnd/>
            <a:tailEnd/>
          </a:ln>
          <a:effectLst/>
        </p:spPr>
      </p:pic>
      <p:pic>
        <p:nvPicPr>
          <p:cNvPr id="6" name="Picture 3"/>
          <p:cNvPicPr>
            <a:picLocks noChangeAspect="1" noChangeArrowheads="1"/>
          </p:cNvPicPr>
          <p:nvPr/>
        </p:nvPicPr>
        <p:blipFill>
          <a:blip r:embed="rId4"/>
          <a:srcRect l="46486" t="10417" r="21889" b="57291"/>
          <a:stretch>
            <a:fillRect/>
          </a:stretch>
        </p:blipFill>
        <p:spPr bwMode="auto">
          <a:xfrm>
            <a:off x="3505200" y="4343400"/>
            <a:ext cx="5029200" cy="251460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gn="ctr" eaLnBrk="1" hangingPunct="1"/>
            <a:r>
              <a:rPr lang="en-IN" b="1">
                <a:solidFill>
                  <a:schemeClr val="tx1"/>
                </a:solidFill>
              </a:rPr>
              <a:t>Hepatic Lipase Deficiency</a:t>
            </a:r>
          </a:p>
        </p:txBody>
      </p:sp>
      <p:sp>
        <p:nvSpPr>
          <p:cNvPr id="36867" name="Content Placeholder 2"/>
          <p:cNvSpPr>
            <a:spLocks noGrp="1"/>
          </p:cNvSpPr>
          <p:nvPr>
            <p:ph idx="1"/>
          </p:nvPr>
        </p:nvSpPr>
        <p:spPr>
          <a:xfrm>
            <a:off x="1981200" y="1600200"/>
            <a:ext cx="8458200" cy="4495800"/>
          </a:xfrm>
        </p:spPr>
        <p:txBody>
          <a:bodyPr>
            <a:normAutofit fontScale="92500"/>
          </a:bodyPr>
          <a:lstStyle/>
          <a:p>
            <a:pPr algn="just">
              <a:lnSpc>
                <a:spcPct val="150000"/>
              </a:lnSpc>
              <a:spcBef>
                <a:spcPts val="1800"/>
              </a:spcBef>
            </a:pPr>
            <a:endParaRPr lang="en-IN" sz="2200" dirty="0"/>
          </a:p>
          <a:p>
            <a:pPr algn="just">
              <a:lnSpc>
                <a:spcPct val="150000"/>
              </a:lnSpc>
              <a:spcBef>
                <a:spcPts val="1800"/>
              </a:spcBef>
            </a:pPr>
            <a:r>
              <a:rPr lang="en-IN" sz="2200" dirty="0" err="1"/>
              <a:t>Autosomal</a:t>
            </a:r>
            <a:r>
              <a:rPr lang="en-IN" sz="2200" dirty="0"/>
              <a:t> recessive disorder, very rare </a:t>
            </a:r>
          </a:p>
          <a:p>
            <a:pPr algn="just">
              <a:lnSpc>
                <a:spcPct val="150000"/>
              </a:lnSpc>
              <a:spcBef>
                <a:spcPts val="1800"/>
              </a:spcBef>
            </a:pPr>
            <a:r>
              <a:rPr lang="en-IN" sz="2200" dirty="0"/>
              <a:t>Elevated plasma levels of cholesterol and triglycerides (mixed </a:t>
            </a:r>
            <a:r>
              <a:rPr lang="en-IN" sz="2200" dirty="0" err="1"/>
              <a:t>hyperlipidemia</a:t>
            </a:r>
            <a:r>
              <a:rPr lang="en-IN" sz="2200" dirty="0"/>
              <a:t>) due to the accumulation of circulating lipoprotein remnants.</a:t>
            </a:r>
          </a:p>
          <a:p>
            <a:pPr algn="just">
              <a:lnSpc>
                <a:spcPct val="150000"/>
              </a:lnSpc>
              <a:spcBef>
                <a:spcPts val="1800"/>
              </a:spcBef>
            </a:pPr>
            <a:r>
              <a:rPr lang="en-IN" sz="2200" dirty="0"/>
              <a:t>Association of this genetic defect with ASCVD is not clearly known.</a:t>
            </a:r>
          </a:p>
          <a:p>
            <a:pPr algn="just">
              <a:lnSpc>
                <a:spcPct val="150000"/>
              </a:lnSpc>
              <a:spcBef>
                <a:spcPts val="1800"/>
              </a:spcBef>
            </a:pPr>
            <a:r>
              <a:rPr lang="en-IN" sz="2200" dirty="0"/>
              <a:t>Lipid-lowering therapy with </a:t>
            </a:r>
            <a:r>
              <a:rPr lang="en-IN" sz="2200" dirty="0" err="1"/>
              <a:t>statins</a:t>
            </a:r>
            <a:r>
              <a:rPr lang="en-IN" sz="2200" dirty="0"/>
              <a:t> along with other drugs.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fontScale="90000"/>
          </a:bodyPr>
          <a:lstStyle/>
          <a:p>
            <a:pPr algn="ctr" eaLnBrk="1" hangingPunct="1"/>
            <a:r>
              <a:rPr lang="en-US" sz="4400" dirty="0"/>
              <a:t>Lipid Disorders Associated with Elevated Triglycerides</a:t>
            </a:r>
          </a:p>
        </p:txBody>
      </p:sp>
      <p:sp>
        <p:nvSpPr>
          <p:cNvPr id="3" name="Content Placeholder 2"/>
          <p:cNvSpPr>
            <a:spLocks noGrp="1"/>
          </p:cNvSpPr>
          <p:nvPr>
            <p:ph idx="1"/>
          </p:nvPr>
        </p:nvSpPr>
        <p:spPr/>
        <p:txBody>
          <a:bodyPr>
            <a:normAutofit/>
          </a:bodyPr>
          <a:lstStyle/>
          <a:p>
            <a:pPr marL="514350" indent="-514350">
              <a:buFont typeface="+mj-lt"/>
              <a:buAutoNum type="arabicPeriod"/>
              <a:defRPr/>
            </a:pPr>
            <a:r>
              <a:rPr lang="en-US" sz="2800" dirty="0"/>
              <a:t>Familial </a:t>
            </a:r>
            <a:r>
              <a:rPr lang="en-US" sz="2800" dirty="0" err="1"/>
              <a:t>Chylomicronemia</a:t>
            </a:r>
            <a:r>
              <a:rPr lang="en-US" sz="2800" dirty="0"/>
              <a:t> Syndrome (Type I </a:t>
            </a:r>
            <a:r>
              <a:rPr lang="en-US" sz="2800" dirty="0" err="1"/>
              <a:t>Hyperlipoproteinemia</a:t>
            </a:r>
            <a:r>
              <a:rPr lang="en-US" sz="2800" dirty="0"/>
              <a:t>; Lipoprotein Lipase and </a:t>
            </a:r>
            <a:r>
              <a:rPr lang="en-US" sz="2800" dirty="0" err="1"/>
              <a:t>ApoC</a:t>
            </a:r>
            <a:r>
              <a:rPr lang="en-US" sz="2800" dirty="0"/>
              <a:t>-II Deficiency)</a:t>
            </a:r>
          </a:p>
          <a:p>
            <a:pPr marL="514350" indent="-514350">
              <a:buFont typeface="+mj-lt"/>
              <a:buAutoNum type="arabicPeriod"/>
              <a:defRPr/>
            </a:pPr>
            <a:r>
              <a:rPr lang="en-US" sz="2800" dirty="0"/>
              <a:t>Familial </a:t>
            </a:r>
            <a:r>
              <a:rPr lang="en-US" sz="2800" dirty="0" err="1"/>
              <a:t>Hypertriglyceridemia</a:t>
            </a:r>
            <a:r>
              <a:rPr lang="en-US" sz="2800" dirty="0"/>
              <a:t> (Type IV &amp;V)</a:t>
            </a:r>
          </a:p>
          <a:p>
            <a:pPr marL="514350" indent="-514350">
              <a:buFont typeface="+mj-lt"/>
              <a:buAutoNum type="arabicPeriod"/>
              <a:defRPr/>
            </a:pPr>
            <a:r>
              <a:rPr lang="en-US" sz="2800" dirty="0"/>
              <a:t>Apo A-V Deficiency</a:t>
            </a:r>
          </a:p>
          <a:p>
            <a:pPr marL="514350" indent="-514350">
              <a:buFont typeface="+mj-lt"/>
              <a:buAutoNum type="arabicPeriod"/>
              <a:defRPr/>
            </a:pPr>
            <a:r>
              <a:rPr lang="en-US" sz="2800" dirty="0"/>
              <a:t>GPIHBP1 Deficiency</a:t>
            </a:r>
          </a:p>
          <a:p>
            <a:pPr marL="514350" indent="-514350">
              <a:buFont typeface="+mj-lt"/>
              <a:buAutoNum type="arabicPeriod"/>
              <a:defRPr/>
            </a:pPr>
            <a:endParaRPr lang="en-US" dirty="0"/>
          </a:p>
          <a:p>
            <a:pPr marL="514350" indent="-514350">
              <a:buFont typeface="+mj-lt"/>
              <a:buAutoNum type="arabicPeriod"/>
              <a:defRPr/>
            </a:pPr>
            <a:endParaRPr lang="fr-FR" dirty="0"/>
          </a:p>
          <a:p>
            <a:pPr eaLnBrk="1" hangingPunct="1">
              <a:defRPr/>
            </a:pP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447800" y="0"/>
            <a:ext cx="9220200" cy="762000"/>
          </a:xfrm>
        </p:spPr>
        <p:txBody>
          <a:bodyPr/>
          <a:lstStyle/>
          <a:p>
            <a:pPr algn="ctr" eaLnBrk="1" hangingPunct="1"/>
            <a:r>
              <a:rPr lang="en-IN" b="1" dirty="0">
                <a:solidFill>
                  <a:schemeClr val="tx1"/>
                </a:solidFill>
              </a:rPr>
              <a:t>Familial </a:t>
            </a:r>
            <a:r>
              <a:rPr lang="en-IN" b="1" dirty="0" err="1">
                <a:solidFill>
                  <a:schemeClr val="tx1"/>
                </a:solidFill>
              </a:rPr>
              <a:t>Chylomicronemia</a:t>
            </a:r>
            <a:r>
              <a:rPr lang="en-IN" b="1" dirty="0">
                <a:solidFill>
                  <a:schemeClr val="tx1"/>
                </a:solidFill>
              </a:rPr>
              <a:t> Syndrome </a:t>
            </a:r>
          </a:p>
        </p:txBody>
      </p:sp>
      <p:sp>
        <p:nvSpPr>
          <p:cNvPr id="31747" name="Content Placeholder 2"/>
          <p:cNvSpPr>
            <a:spLocks noGrp="1"/>
          </p:cNvSpPr>
          <p:nvPr>
            <p:ph idx="1"/>
          </p:nvPr>
        </p:nvSpPr>
        <p:spPr>
          <a:xfrm>
            <a:off x="1447800" y="877956"/>
            <a:ext cx="9144000" cy="5102087"/>
          </a:xfrm>
        </p:spPr>
        <p:txBody>
          <a:bodyPr>
            <a:noAutofit/>
          </a:bodyPr>
          <a:lstStyle/>
          <a:p>
            <a:pPr>
              <a:spcBef>
                <a:spcPts val="1800"/>
              </a:spcBef>
            </a:pPr>
            <a:r>
              <a:rPr lang="en-IN" sz="2400" dirty="0"/>
              <a:t>LPL (Lipoprotein Lipase) is required for the hydrolysis of triglycerides in </a:t>
            </a:r>
            <a:r>
              <a:rPr lang="en-IN" sz="2400" dirty="0" err="1"/>
              <a:t>chylomicrons</a:t>
            </a:r>
            <a:r>
              <a:rPr lang="en-IN" sz="2400" dirty="0"/>
              <a:t> and VLDLs</a:t>
            </a:r>
          </a:p>
          <a:p>
            <a:pPr>
              <a:spcBef>
                <a:spcPts val="1800"/>
              </a:spcBef>
            </a:pPr>
            <a:r>
              <a:rPr lang="en-IN" sz="2400" dirty="0"/>
              <a:t> </a:t>
            </a:r>
            <a:r>
              <a:rPr lang="en-IN" sz="2400" dirty="0" err="1"/>
              <a:t>ApoC</a:t>
            </a:r>
            <a:r>
              <a:rPr lang="en-IN" sz="2400" dirty="0"/>
              <a:t>-II is a cofactor for LPL.</a:t>
            </a:r>
          </a:p>
          <a:p>
            <a:pPr>
              <a:spcBef>
                <a:spcPts val="1800"/>
              </a:spcBef>
            </a:pPr>
            <a:r>
              <a:rPr lang="en-IN" sz="2400" dirty="0"/>
              <a:t>Genetic deficiency or inactivity of LPL or </a:t>
            </a:r>
            <a:r>
              <a:rPr lang="en-IN" sz="2400" dirty="0" err="1"/>
              <a:t>apo</a:t>
            </a:r>
            <a:r>
              <a:rPr lang="en-IN" sz="2400" dirty="0"/>
              <a:t> C II results in impaired </a:t>
            </a:r>
            <a:r>
              <a:rPr lang="en-IN" sz="2400" dirty="0" err="1"/>
              <a:t>lipolysis</a:t>
            </a:r>
            <a:r>
              <a:rPr lang="en-IN" sz="2400" dirty="0"/>
              <a:t> and elevations in plasma </a:t>
            </a:r>
            <a:r>
              <a:rPr lang="en-IN" sz="2400" dirty="0" err="1"/>
              <a:t>chylomicrons</a:t>
            </a:r>
            <a:r>
              <a:rPr lang="en-IN" sz="2400" dirty="0"/>
              <a:t>.</a:t>
            </a:r>
          </a:p>
          <a:p>
            <a:pPr>
              <a:spcBef>
                <a:spcPts val="1800"/>
              </a:spcBef>
            </a:pPr>
            <a:r>
              <a:rPr lang="en-IN" sz="2400" dirty="0"/>
              <a:t>The fasting plasma is turbid.</a:t>
            </a:r>
          </a:p>
          <a:p>
            <a:r>
              <a:rPr lang="en-US" sz="2400" dirty="0"/>
              <a:t>Fasting TG levels are almost invariably &gt;1000 mg/</a:t>
            </a:r>
            <a:r>
              <a:rPr lang="en-US" sz="2400" dirty="0" err="1"/>
              <a:t>dL</a:t>
            </a:r>
            <a:r>
              <a:rPr lang="en-US" sz="2400" dirty="0"/>
              <a:t>.</a:t>
            </a:r>
          </a:p>
          <a:p>
            <a:pPr>
              <a:spcBef>
                <a:spcPts val="1800"/>
              </a:spcBef>
              <a:defRPr/>
            </a:pPr>
            <a:r>
              <a:rPr lang="en-IN" sz="2400" dirty="0"/>
              <a:t> IV heparin injection - endothelial-bound LPL is released</a:t>
            </a:r>
          </a:p>
          <a:p>
            <a:pPr>
              <a:spcBef>
                <a:spcPts val="1800"/>
              </a:spcBef>
              <a:defRPr/>
            </a:pPr>
            <a:r>
              <a:rPr lang="en-IN" sz="2400" dirty="0"/>
              <a:t>LPL activity is profoundly reduced in both LPL and </a:t>
            </a:r>
            <a:r>
              <a:rPr lang="en-IN" sz="2400" dirty="0" err="1"/>
              <a:t>apo</a:t>
            </a:r>
            <a:r>
              <a:rPr lang="en-IN" sz="2400" dirty="0"/>
              <a:t> C-II deficiency</a:t>
            </a:r>
          </a:p>
          <a:p>
            <a:pPr>
              <a:spcBef>
                <a:spcPts val="1800"/>
              </a:spcBef>
              <a:defRPr/>
            </a:pPr>
            <a:r>
              <a:rPr lang="en-IN" sz="2400" dirty="0"/>
              <a:t>Normalizes after the addition of normal plasma (providing a source of </a:t>
            </a:r>
            <a:r>
              <a:rPr lang="en-IN" sz="2400" dirty="0" err="1"/>
              <a:t>apoC</a:t>
            </a:r>
            <a:r>
              <a:rPr lang="en-IN" sz="2400" dirty="0"/>
              <a:t>-II)</a:t>
            </a:r>
          </a:p>
          <a:p>
            <a:endParaRPr lang="en-IN" sz="24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113" y="225287"/>
            <a:ext cx="9144000" cy="838200"/>
          </a:xfrm>
        </p:spPr>
        <p:txBody>
          <a:bodyPr>
            <a:normAutofit/>
          </a:bodyPr>
          <a:lstStyle/>
          <a:p>
            <a:pPr algn="ctr" eaLnBrk="1" hangingPunct="1">
              <a:defRPr/>
            </a:pPr>
            <a:r>
              <a:rPr lang="en-IN" b="1" dirty="0">
                <a:solidFill>
                  <a:schemeClr val="tx1"/>
                </a:solidFill>
              </a:rPr>
              <a:t>Familial Chylomicronemia Syndrome </a:t>
            </a:r>
          </a:p>
        </p:txBody>
      </p:sp>
      <p:sp>
        <p:nvSpPr>
          <p:cNvPr id="34819" name="Content Placeholder 2"/>
          <p:cNvSpPr>
            <a:spLocks noGrp="1"/>
          </p:cNvSpPr>
          <p:nvPr>
            <p:ph idx="1"/>
          </p:nvPr>
        </p:nvSpPr>
        <p:spPr>
          <a:xfrm>
            <a:off x="954157" y="1293743"/>
            <a:ext cx="9144000" cy="5638800"/>
          </a:xfrm>
        </p:spPr>
        <p:txBody>
          <a:bodyPr>
            <a:noAutofit/>
          </a:bodyPr>
          <a:lstStyle/>
          <a:p>
            <a:pPr>
              <a:spcBef>
                <a:spcPts val="1800"/>
              </a:spcBef>
            </a:pPr>
            <a:r>
              <a:rPr lang="en-IN" sz="2400" dirty="0"/>
              <a:t>Very rare, AR in inheritance</a:t>
            </a:r>
          </a:p>
          <a:p>
            <a:pPr>
              <a:spcBef>
                <a:spcPts val="1800"/>
              </a:spcBef>
            </a:pPr>
            <a:r>
              <a:rPr lang="en-IN" sz="2400" dirty="0"/>
              <a:t>Recurrent abdominal pain in childhood –acute pancreatitis.</a:t>
            </a:r>
          </a:p>
          <a:p>
            <a:r>
              <a:rPr lang="en-US" sz="2400" dirty="0" err="1"/>
              <a:t>Lipemia</a:t>
            </a:r>
            <a:r>
              <a:rPr lang="en-US" sz="2400" dirty="0"/>
              <a:t> </a:t>
            </a:r>
            <a:r>
              <a:rPr lang="en-US" sz="2400" dirty="0" err="1"/>
              <a:t>retinalis</a:t>
            </a:r>
            <a:r>
              <a:rPr lang="en-US" sz="2400" dirty="0"/>
              <a:t>, Eruptive </a:t>
            </a:r>
            <a:r>
              <a:rPr lang="en-US" sz="2400" dirty="0" err="1"/>
              <a:t>xanthomas</a:t>
            </a:r>
            <a:r>
              <a:rPr lang="en-US" sz="2400" dirty="0"/>
              <a:t>- small, </a:t>
            </a:r>
            <a:r>
              <a:rPr lang="en-US" sz="2400" dirty="0" err="1"/>
              <a:t>yellowishwhite</a:t>
            </a:r>
            <a:r>
              <a:rPr lang="en-US" sz="2400" dirty="0"/>
              <a:t> papules, often appear in clusters on the back, buttocks, and extensor surfaces of the arms and legs.</a:t>
            </a:r>
          </a:p>
          <a:p>
            <a:r>
              <a:rPr lang="en-US" sz="2400" dirty="0"/>
              <a:t>Premature CHD is not generally a feature of familial </a:t>
            </a:r>
            <a:r>
              <a:rPr lang="en-US" sz="2400" dirty="0" err="1"/>
              <a:t>chylomicronemia</a:t>
            </a:r>
            <a:r>
              <a:rPr lang="en-US" sz="2400" dirty="0"/>
              <a:t> syndromes.</a:t>
            </a:r>
          </a:p>
          <a:p>
            <a:r>
              <a:rPr lang="en-IN" sz="2400" dirty="0"/>
              <a:t>Hepatosplenomegaly may be seen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372139" y="179663"/>
            <a:ext cx="8229600" cy="685800"/>
          </a:xfrm>
        </p:spPr>
        <p:txBody>
          <a:bodyPr>
            <a:normAutofit/>
          </a:bodyPr>
          <a:lstStyle/>
          <a:p>
            <a:pPr eaLnBrk="1" hangingPunct="1"/>
            <a:r>
              <a:rPr lang="en-US" dirty="0" err="1"/>
              <a:t>Apolipoprotein</a:t>
            </a:r>
            <a:r>
              <a:rPr lang="en-US" dirty="0"/>
              <a:t> classes</a:t>
            </a:r>
          </a:p>
        </p:txBody>
      </p:sp>
      <p:pic>
        <p:nvPicPr>
          <p:cNvPr id="11267" name="Picture 2"/>
          <p:cNvPicPr>
            <a:picLocks noGrp="1" noChangeAspect="1" noChangeArrowheads="1"/>
          </p:cNvPicPr>
          <p:nvPr>
            <p:ph idx="1"/>
          </p:nvPr>
        </p:nvPicPr>
        <p:blipFill>
          <a:blip r:embed="rId2"/>
          <a:srcRect l="25169" t="21881" r="10916" b="22568"/>
          <a:stretch>
            <a:fillRect/>
          </a:stretch>
        </p:blipFill>
        <p:spPr>
          <a:xfrm>
            <a:off x="961060" y="1073115"/>
            <a:ext cx="8750300" cy="5159445"/>
          </a:xfrm>
        </p:spPr>
      </p:pic>
      <mc:AlternateContent xmlns:mc="http://schemas.openxmlformats.org/markup-compatibility/2006" xmlns:p14="http://schemas.microsoft.com/office/powerpoint/2010/main">
        <mc:Choice Requires="p14">
          <p:contentPart p14:bwMode="auto" r:id="rId3">
            <p14:nvContentPartPr>
              <p14:cNvPr id="108545" name="Ink 1"/>
              <p14:cNvContentPartPr>
                <a14:cpLocks xmlns:a14="http://schemas.microsoft.com/office/drawing/2010/main" noRot="1" noChangeAspect="1" noEditPoints="1" noChangeArrowheads="1" noChangeShapeType="1"/>
              </p14:cNvContentPartPr>
              <p14:nvPr/>
            </p14:nvContentPartPr>
            <p14:xfrm>
              <a:off x="1585913" y="1177926"/>
              <a:ext cx="501650" cy="9525"/>
            </p14:xfrm>
          </p:contentPart>
        </mc:Choice>
        <mc:Fallback xmlns="">
          <p:pic>
            <p:nvPicPr>
              <p:cNvPr id="108545" name="Ink 1"/>
              <p:cNvPicPr>
                <a:picLocks noRot="1" noChangeAspect="1" noEditPoints="1" noChangeArrowheads="1" noChangeShapeType="1"/>
              </p:cNvPicPr>
              <p:nvPr/>
            </p:nvPicPr>
            <p:blipFill>
              <a:blip r:embed="rId4"/>
              <a:stretch>
                <a:fillRect/>
              </a:stretch>
            </p:blipFill>
            <p:spPr>
              <a:xfrm>
                <a:off x="1570033" y="1152135"/>
                <a:ext cx="533048" cy="6110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8546" name="Ink 2"/>
              <p14:cNvContentPartPr>
                <a14:cpLocks xmlns:a14="http://schemas.microsoft.com/office/drawing/2010/main" noRot="1" noChangeAspect="1" noEditPoints="1" noChangeArrowheads="1" noChangeShapeType="1"/>
              </p14:cNvContentPartPr>
              <p14:nvPr/>
            </p14:nvContentPartPr>
            <p14:xfrm>
              <a:off x="1622426" y="2973388"/>
              <a:ext cx="563563" cy="44450"/>
            </p14:xfrm>
          </p:contentPart>
        </mc:Choice>
        <mc:Fallback xmlns="">
          <p:pic>
            <p:nvPicPr>
              <p:cNvPr id="108546" name="Ink 2"/>
              <p:cNvPicPr>
                <a:picLocks noRot="1" noChangeAspect="1" noEditPoints="1" noChangeArrowheads="1" noChangeShapeType="1"/>
              </p:cNvPicPr>
              <p:nvPr/>
            </p:nvPicPr>
            <p:blipFill>
              <a:blip r:embed="rId6"/>
              <a:stretch>
                <a:fillRect/>
              </a:stretch>
            </p:blipFill>
            <p:spPr>
              <a:xfrm>
                <a:off x="1606571" y="2922256"/>
                <a:ext cx="594912" cy="14671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8547" name="Ink 3"/>
              <p14:cNvContentPartPr>
                <a14:cpLocks xmlns:a14="http://schemas.microsoft.com/office/drawing/2010/main" noRot="1" noChangeAspect="1" noEditPoints="1" noChangeArrowheads="1" noChangeShapeType="1"/>
              </p14:cNvContentPartPr>
              <p14:nvPr/>
            </p14:nvContentPartPr>
            <p14:xfrm>
              <a:off x="1639888" y="3303588"/>
              <a:ext cx="608012" cy="19050"/>
            </p14:xfrm>
          </p:contentPart>
        </mc:Choice>
        <mc:Fallback xmlns="">
          <p:pic>
            <p:nvPicPr>
              <p:cNvPr id="108547" name="Ink 3"/>
              <p:cNvPicPr>
                <a:picLocks noRot="1" noChangeAspect="1" noEditPoints="1" noChangeArrowheads="1" noChangeShapeType="1"/>
              </p:cNvPicPr>
              <p:nvPr/>
            </p:nvPicPr>
            <p:blipFill>
              <a:blip r:embed="rId8"/>
              <a:stretch>
                <a:fillRect/>
              </a:stretch>
            </p:blipFill>
            <p:spPr>
              <a:xfrm>
                <a:off x="1624039" y="3262700"/>
                <a:ext cx="639349" cy="10082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8548" name="Ink 4"/>
              <p14:cNvContentPartPr>
                <a14:cpLocks xmlns:a14="http://schemas.microsoft.com/office/drawing/2010/main" noRot="1" noChangeAspect="1" noEditPoints="1" noChangeArrowheads="1" noChangeShapeType="1"/>
              </p14:cNvContentPartPr>
              <p14:nvPr/>
            </p14:nvContentPartPr>
            <p14:xfrm>
              <a:off x="1612900" y="4510088"/>
              <a:ext cx="482600" cy="106362"/>
            </p14:xfrm>
          </p:contentPart>
        </mc:Choice>
        <mc:Fallback xmlns="">
          <p:pic>
            <p:nvPicPr>
              <p:cNvPr id="108548" name="Ink 4"/>
              <p:cNvPicPr>
                <a:picLocks noRot="1" noChangeAspect="1" noEditPoints="1" noChangeArrowheads="1" noChangeShapeType="1"/>
              </p:cNvPicPr>
              <p:nvPr/>
            </p:nvPicPr>
            <p:blipFill>
              <a:blip r:embed="rId10"/>
              <a:stretch>
                <a:fillRect/>
              </a:stretch>
            </p:blipFill>
            <p:spPr>
              <a:xfrm>
                <a:off x="1597240" y="4456603"/>
                <a:ext cx="513563" cy="213332"/>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8549" name="Ink 5"/>
              <p14:cNvContentPartPr>
                <a14:cpLocks xmlns:a14="http://schemas.microsoft.com/office/drawing/2010/main" noRot="1" noChangeAspect="1" noEditPoints="1" noChangeArrowheads="1" noChangeShapeType="1"/>
              </p14:cNvContentPartPr>
              <p14:nvPr/>
            </p14:nvContentPartPr>
            <p14:xfrm>
              <a:off x="7663761" y="3429000"/>
              <a:ext cx="1001713" cy="44450"/>
            </p14:xfrm>
          </p:contentPart>
        </mc:Choice>
        <mc:Fallback xmlns="">
          <p:pic>
            <p:nvPicPr>
              <p:cNvPr id="108549" name="Ink 5"/>
              <p:cNvPicPr>
                <a:picLocks noRot="1" noChangeAspect="1" noEditPoints="1" noChangeArrowheads="1" noChangeShapeType="1"/>
              </p:cNvPicPr>
              <p:nvPr/>
            </p:nvPicPr>
            <p:blipFill>
              <a:blip r:embed="rId12"/>
              <a:stretch>
                <a:fillRect/>
              </a:stretch>
            </p:blipFill>
            <p:spPr>
              <a:xfrm>
                <a:off x="7647901" y="3379486"/>
                <a:ext cx="1033073" cy="143478"/>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8550" name="Ink 6"/>
              <p14:cNvContentPartPr>
                <a14:cpLocks xmlns:a14="http://schemas.microsoft.com/office/drawing/2010/main" noRot="1" noChangeAspect="1" noEditPoints="1" noChangeArrowheads="1" noChangeShapeType="1"/>
              </p14:cNvContentPartPr>
              <p14:nvPr/>
            </p14:nvContentPartPr>
            <p14:xfrm>
              <a:off x="1631951" y="5180014"/>
              <a:ext cx="320675" cy="123825"/>
            </p14:xfrm>
          </p:contentPart>
        </mc:Choice>
        <mc:Fallback xmlns="">
          <p:pic>
            <p:nvPicPr>
              <p:cNvPr id="108550" name="Ink 6"/>
              <p:cNvPicPr>
                <a:picLocks noRot="1" noChangeAspect="1" noEditPoints="1" noChangeArrowheads="1" noChangeShapeType="1"/>
              </p:cNvPicPr>
              <p:nvPr/>
            </p:nvPicPr>
            <p:blipFill>
              <a:blip r:embed="rId14"/>
              <a:stretch>
                <a:fillRect/>
              </a:stretch>
            </p:blipFill>
            <p:spPr>
              <a:xfrm>
                <a:off x="1616168" y="5117390"/>
                <a:ext cx="351882" cy="249073"/>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8551" name="Ink 7"/>
              <p14:cNvContentPartPr>
                <a14:cpLocks xmlns:a14="http://schemas.microsoft.com/office/drawing/2010/main" noRot="1" noChangeAspect="1" noEditPoints="1" noChangeArrowheads="1" noChangeShapeType="1"/>
              </p14:cNvContentPartPr>
              <p14:nvPr/>
            </p14:nvContentPartPr>
            <p14:xfrm>
              <a:off x="7820026" y="5249863"/>
              <a:ext cx="2143125" cy="36512"/>
            </p14:xfrm>
          </p:contentPart>
        </mc:Choice>
        <mc:Fallback xmlns="">
          <p:pic>
            <p:nvPicPr>
              <p:cNvPr id="108551" name="Ink 7"/>
              <p:cNvPicPr>
                <a:picLocks noRot="1" noChangeAspect="1" noEditPoints="1" noChangeArrowheads="1" noChangeShapeType="1"/>
              </p:cNvPicPr>
              <p:nvPr/>
            </p:nvPicPr>
            <p:blipFill>
              <a:blip r:embed="rId16"/>
              <a:stretch>
                <a:fillRect/>
              </a:stretch>
            </p:blipFill>
            <p:spPr>
              <a:xfrm>
                <a:off x="7804188" y="5192995"/>
                <a:ext cx="2174440" cy="150248"/>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8552" name="Ink 8"/>
              <p14:cNvContentPartPr>
                <a14:cpLocks xmlns:a14="http://schemas.microsoft.com/office/drawing/2010/main" noRot="1" noChangeAspect="1" noEditPoints="1" noChangeArrowheads="1" noChangeShapeType="1"/>
              </p14:cNvContentPartPr>
              <p14:nvPr/>
            </p14:nvContentPartPr>
            <p14:xfrm>
              <a:off x="7773988" y="3652838"/>
              <a:ext cx="2216150" cy="61912"/>
            </p14:xfrm>
          </p:contentPart>
        </mc:Choice>
        <mc:Fallback xmlns="">
          <p:pic>
            <p:nvPicPr>
              <p:cNvPr id="108552" name="Ink 8"/>
              <p:cNvPicPr>
                <a:picLocks noRot="1" noChangeAspect="1" noEditPoints="1" noChangeArrowheads="1" noChangeShapeType="1"/>
              </p:cNvPicPr>
              <p:nvPr/>
            </p:nvPicPr>
            <p:blipFill>
              <a:blip r:embed="rId18"/>
              <a:stretch>
                <a:fillRect/>
              </a:stretch>
            </p:blipFill>
            <p:spPr>
              <a:xfrm>
                <a:off x="7758140" y="3591276"/>
                <a:ext cx="2247485" cy="185036"/>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8553" name="Ink 9"/>
              <p14:cNvContentPartPr>
                <a14:cpLocks xmlns:a14="http://schemas.microsoft.com/office/drawing/2010/main" noRot="1" noChangeAspect="1" noEditPoints="1" noChangeArrowheads="1" noChangeShapeType="1"/>
              </p14:cNvContentPartPr>
              <p14:nvPr/>
            </p14:nvContentPartPr>
            <p14:xfrm>
              <a:off x="3132139" y="2616201"/>
              <a:ext cx="312737" cy="53975"/>
            </p14:xfrm>
          </p:contentPart>
        </mc:Choice>
        <mc:Fallback xmlns="">
          <p:pic>
            <p:nvPicPr>
              <p:cNvPr id="108553" name="Ink 9"/>
              <p:cNvPicPr>
                <a:picLocks noRot="1" noChangeAspect="1" noEditPoints="1" noChangeArrowheads="1" noChangeShapeType="1"/>
              </p:cNvPicPr>
              <p:nvPr/>
            </p:nvPicPr>
            <p:blipFill>
              <a:blip r:embed="rId20"/>
              <a:stretch>
                <a:fillRect/>
              </a:stretch>
            </p:blipFill>
            <p:spPr>
              <a:xfrm>
                <a:off x="3116304" y="2559317"/>
                <a:ext cx="344047" cy="167743"/>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8554" name="Ink 10"/>
              <p14:cNvContentPartPr>
                <a14:cpLocks xmlns:a14="http://schemas.microsoft.com/office/drawing/2010/main" noRot="1" noChangeAspect="1" noEditPoints="1" noChangeArrowheads="1" noChangeShapeType="1"/>
              </p14:cNvContentPartPr>
              <p14:nvPr/>
            </p14:nvContentPartPr>
            <p14:xfrm>
              <a:off x="4765676" y="2616200"/>
              <a:ext cx="258763" cy="46038"/>
            </p14:xfrm>
          </p:contentPart>
        </mc:Choice>
        <mc:Fallback xmlns="">
          <p:pic>
            <p:nvPicPr>
              <p:cNvPr id="108554" name="Ink 10"/>
              <p:cNvPicPr>
                <a:picLocks noRot="1" noChangeAspect="1" noEditPoints="1" noChangeArrowheads="1" noChangeShapeType="1"/>
              </p:cNvPicPr>
              <p:nvPr/>
            </p:nvPicPr>
            <p:blipFill>
              <a:blip r:embed="rId22"/>
              <a:stretch>
                <a:fillRect/>
              </a:stretch>
            </p:blipFill>
            <p:spPr>
              <a:xfrm>
                <a:off x="4749863" y="2552399"/>
                <a:ext cx="290030" cy="173639"/>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8555" name="Ink 11"/>
              <p14:cNvContentPartPr>
                <a14:cpLocks xmlns:a14="http://schemas.microsoft.com/office/drawing/2010/main" noRot="1" noChangeAspect="1" noEditPoints="1" noChangeArrowheads="1" noChangeShapeType="1"/>
              </p14:cNvContentPartPr>
              <p14:nvPr/>
            </p14:nvContentPartPr>
            <p14:xfrm>
              <a:off x="1639888" y="2598738"/>
              <a:ext cx="349250" cy="44450"/>
            </p14:xfrm>
          </p:contentPart>
        </mc:Choice>
        <mc:Fallback xmlns="">
          <p:pic>
            <p:nvPicPr>
              <p:cNvPr id="108555" name="Ink 11"/>
              <p:cNvPicPr>
                <a:picLocks noRot="1" noChangeAspect="1" noEditPoints="1" noChangeArrowheads="1" noChangeShapeType="1"/>
              </p:cNvPicPr>
              <p:nvPr/>
            </p:nvPicPr>
            <p:blipFill>
              <a:blip r:embed="rId24"/>
              <a:stretch>
                <a:fillRect/>
              </a:stretch>
            </p:blipFill>
            <p:spPr>
              <a:xfrm>
                <a:off x="1624029" y="2538560"/>
                <a:ext cx="380607" cy="164807"/>
              </a:xfrm>
              <a:prstGeom prst="rect">
                <a:avLst/>
              </a:prstGeom>
            </p:spPr>
          </p:pic>
        </mc:Fallback>
      </mc:AlternateContent>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62" name="Picture 2"/>
          <p:cNvPicPr>
            <a:picLocks noChangeAspect="1" noChangeArrowheads="1"/>
          </p:cNvPicPr>
          <p:nvPr/>
        </p:nvPicPr>
        <p:blipFill>
          <a:blip r:embed="rId2"/>
          <a:srcRect l="18741" t="39583" r="52562" b="20833"/>
          <a:stretch>
            <a:fillRect/>
          </a:stretch>
        </p:blipFill>
        <p:spPr bwMode="auto">
          <a:xfrm>
            <a:off x="1007166" y="410819"/>
            <a:ext cx="4343400" cy="3368351"/>
          </a:xfrm>
          <a:prstGeom prst="rect">
            <a:avLst/>
          </a:prstGeom>
          <a:noFill/>
          <a:ln w="9525">
            <a:noFill/>
            <a:miter lim="800000"/>
            <a:headEnd/>
            <a:tailEnd/>
          </a:ln>
          <a:effectLst/>
        </p:spPr>
      </p:pic>
      <p:pic>
        <p:nvPicPr>
          <p:cNvPr id="220163" name="Picture 3"/>
          <p:cNvPicPr>
            <a:picLocks noChangeAspect="1" noChangeArrowheads="1"/>
          </p:cNvPicPr>
          <p:nvPr/>
        </p:nvPicPr>
        <p:blipFill>
          <a:blip r:embed="rId3"/>
          <a:srcRect l="9956" t="35417" r="48463" b="13542"/>
          <a:stretch>
            <a:fillRect/>
          </a:stretch>
        </p:blipFill>
        <p:spPr bwMode="auto">
          <a:xfrm>
            <a:off x="5565913" y="2831392"/>
            <a:ext cx="5181600" cy="3576034"/>
          </a:xfrm>
          <a:prstGeom prst="rect">
            <a:avLst/>
          </a:prstGeom>
          <a:noFill/>
          <a:ln w="9525">
            <a:noFill/>
            <a:miter lim="800000"/>
            <a:headEnd/>
            <a:tailEnd/>
          </a:ln>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17354-3B6B-4427-A238-E6393DC80FB8}"/>
              </a:ext>
            </a:extLst>
          </p:cNvPr>
          <p:cNvSpPr>
            <a:spLocks noGrp="1"/>
          </p:cNvSpPr>
          <p:nvPr>
            <p:ph type="title"/>
          </p:nvPr>
        </p:nvSpPr>
        <p:spPr/>
        <p:txBody>
          <a:bodyPr/>
          <a:lstStyle/>
          <a:p>
            <a:r>
              <a:rPr lang="en-US" dirty="0"/>
              <a:t>Familial chylomicronemia syndrome</a:t>
            </a:r>
            <a:endParaRPr lang="en-IN" dirty="0"/>
          </a:p>
        </p:txBody>
      </p:sp>
      <p:sp>
        <p:nvSpPr>
          <p:cNvPr id="3" name="Content Placeholder 2">
            <a:extLst>
              <a:ext uri="{FF2B5EF4-FFF2-40B4-BE49-F238E27FC236}">
                <a16:creationId xmlns:a16="http://schemas.microsoft.com/office/drawing/2014/main" id="{16F45815-2219-47DA-BF6F-47E17D61DE1B}"/>
              </a:ext>
            </a:extLst>
          </p:cNvPr>
          <p:cNvSpPr>
            <a:spLocks noGrp="1"/>
          </p:cNvSpPr>
          <p:nvPr>
            <p:ph idx="1"/>
          </p:nvPr>
        </p:nvSpPr>
        <p:spPr/>
        <p:txBody>
          <a:bodyPr/>
          <a:lstStyle/>
          <a:p>
            <a:pPr marL="0" indent="0">
              <a:buNone/>
            </a:pPr>
            <a:r>
              <a:rPr lang="en-IN" sz="1800" dirty="0"/>
              <a:t>TREATMENT</a:t>
            </a:r>
          </a:p>
          <a:p>
            <a:endParaRPr lang="en-IN" sz="1800" dirty="0"/>
          </a:p>
          <a:p>
            <a:r>
              <a:rPr lang="en-IN" sz="2400" dirty="0"/>
              <a:t>Dietary fat restriction with fat-soluble vitamin supplementation</a:t>
            </a:r>
          </a:p>
          <a:p>
            <a:pPr>
              <a:spcBef>
                <a:spcPts val="1800"/>
              </a:spcBef>
            </a:pPr>
            <a:r>
              <a:rPr lang="en-IN" sz="2400" dirty="0"/>
              <a:t>Medium-chain triglycerides</a:t>
            </a:r>
          </a:p>
          <a:p>
            <a:r>
              <a:rPr lang="en-IN" sz="2400" dirty="0"/>
              <a:t>Fish </a:t>
            </a:r>
            <a:r>
              <a:rPr lang="en-IN" sz="2400" dirty="0" err="1"/>
              <a:t>oils,Fresh</a:t>
            </a:r>
            <a:r>
              <a:rPr lang="en-IN" sz="2400" dirty="0"/>
              <a:t> frozen plasma – source of apo C</a:t>
            </a:r>
          </a:p>
          <a:p>
            <a:pPr>
              <a:spcBef>
                <a:spcPts val="1800"/>
              </a:spcBef>
            </a:pPr>
            <a:r>
              <a:rPr lang="en-IN" sz="2400" dirty="0"/>
              <a:t>Plasmapheresis in pregnancy &amp;Gene therapy-</a:t>
            </a:r>
            <a:r>
              <a:rPr lang="en-US" sz="2400" dirty="0"/>
              <a:t>alipogene tiparvovec is approved. </a:t>
            </a:r>
            <a:endParaRPr lang="en-IN" sz="2400" dirty="0"/>
          </a:p>
          <a:p>
            <a:endParaRPr lang="en-IN" dirty="0"/>
          </a:p>
        </p:txBody>
      </p:sp>
    </p:spTree>
    <p:extLst>
      <p:ext uri="{BB962C8B-B14F-4D97-AF65-F5344CB8AC3E}">
        <p14:creationId xmlns:p14="http://schemas.microsoft.com/office/powerpoint/2010/main" val="29764419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130" y="241852"/>
            <a:ext cx="9144000" cy="1219200"/>
          </a:xfrm>
        </p:spPr>
        <p:txBody>
          <a:bodyPr>
            <a:normAutofit/>
          </a:bodyPr>
          <a:lstStyle/>
          <a:p>
            <a:pPr algn="ctr" eaLnBrk="1" hangingPunct="1">
              <a:defRPr/>
            </a:pPr>
            <a:r>
              <a:rPr lang="en-IN" b="1" dirty="0">
                <a:solidFill>
                  <a:schemeClr val="tx1"/>
                </a:solidFill>
              </a:rPr>
              <a:t>Familial Hypertriglyceridemia (FHTG)</a:t>
            </a:r>
          </a:p>
        </p:txBody>
      </p:sp>
      <p:sp>
        <p:nvSpPr>
          <p:cNvPr id="39939" name="Content Placeholder 2"/>
          <p:cNvSpPr>
            <a:spLocks noGrp="1"/>
          </p:cNvSpPr>
          <p:nvPr>
            <p:ph idx="1"/>
          </p:nvPr>
        </p:nvSpPr>
        <p:spPr>
          <a:xfrm>
            <a:off x="1752600" y="1143000"/>
            <a:ext cx="8534400" cy="5486400"/>
          </a:xfrm>
        </p:spPr>
        <p:txBody>
          <a:bodyPr>
            <a:normAutofit fontScale="92500" lnSpcReduction="20000"/>
          </a:bodyPr>
          <a:lstStyle/>
          <a:p>
            <a:pPr algn="just">
              <a:lnSpc>
                <a:spcPct val="120000"/>
              </a:lnSpc>
              <a:spcBef>
                <a:spcPts val="1800"/>
              </a:spcBef>
            </a:pPr>
            <a:r>
              <a:rPr lang="en-US" sz="2400" dirty="0"/>
              <a:t>Polygenic </a:t>
            </a:r>
            <a:r>
              <a:rPr lang="en-US" sz="2400" dirty="0" err="1"/>
              <a:t>hypertriglyceridemia</a:t>
            </a:r>
            <a:r>
              <a:rPr lang="en-US" sz="2400" dirty="0"/>
              <a:t>.</a:t>
            </a:r>
            <a:endParaRPr lang="en-IN" sz="2200" dirty="0"/>
          </a:p>
          <a:p>
            <a:pPr algn="just">
              <a:lnSpc>
                <a:spcPct val="120000"/>
              </a:lnSpc>
              <a:spcBef>
                <a:spcPts val="1800"/>
              </a:spcBef>
            </a:pPr>
            <a:r>
              <a:rPr lang="en-IN" sz="2200" dirty="0"/>
              <a:t>Plasma LDL-C levels are generally not increased and are often reduced due to defective metabolism of the triglyceride-rich particles.</a:t>
            </a:r>
          </a:p>
          <a:p>
            <a:pPr algn="just">
              <a:lnSpc>
                <a:spcPct val="120000"/>
              </a:lnSpc>
              <a:spcBef>
                <a:spcPts val="1800"/>
              </a:spcBef>
            </a:pPr>
            <a:r>
              <a:rPr lang="en-IN" sz="2200" dirty="0"/>
              <a:t>The diagnosis of FHTG is suggested by the triad of</a:t>
            </a:r>
          </a:p>
          <a:p>
            <a:pPr lvl="1" algn="just">
              <a:lnSpc>
                <a:spcPct val="120000"/>
              </a:lnSpc>
              <a:spcBef>
                <a:spcPts val="1800"/>
              </a:spcBef>
            </a:pPr>
            <a:r>
              <a:rPr lang="en-IN" sz="1900" dirty="0"/>
              <a:t>Elevated levels of plasma triglycerides (250–1000 mg/</a:t>
            </a:r>
            <a:r>
              <a:rPr lang="en-IN" sz="1900" dirty="0" err="1"/>
              <a:t>dL</a:t>
            </a:r>
            <a:r>
              <a:rPr lang="en-IN" sz="1900" dirty="0"/>
              <a:t>)</a:t>
            </a:r>
          </a:p>
          <a:p>
            <a:pPr lvl="1" algn="just">
              <a:lnSpc>
                <a:spcPct val="120000"/>
              </a:lnSpc>
              <a:spcBef>
                <a:spcPts val="1800"/>
              </a:spcBef>
            </a:pPr>
            <a:r>
              <a:rPr lang="en-IN" sz="1900" dirty="0"/>
              <a:t>Normal or only mildly increased cholesterol levels (&lt;250 mg/</a:t>
            </a:r>
            <a:r>
              <a:rPr lang="en-IN" sz="1900" dirty="0" err="1"/>
              <a:t>dL</a:t>
            </a:r>
            <a:r>
              <a:rPr lang="en-IN" sz="1900" dirty="0"/>
              <a:t>)</a:t>
            </a:r>
          </a:p>
          <a:p>
            <a:pPr lvl="1" algn="just">
              <a:lnSpc>
                <a:spcPct val="120000"/>
              </a:lnSpc>
              <a:spcBef>
                <a:spcPts val="1800"/>
              </a:spcBef>
            </a:pPr>
            <a:r>
              <a:rPr lang="en-IN" sz="1900" dirty="0"/>
              <a:t>Reduced plasma levels of HDL-C</a:t>
            </a:r>
          </a:p>
          <a:p>
            <a:pPr algn="just">
              <a:lnSpc>
                <a:spcPct val="120000"/>
              </a:lnSpc>
              <a:spcBef>
                <a:spcPts val="1800"/>
              </a:spcBef>
            </a:pPr>
            <a:r>
              <a:rPr lang="en-IN" sz="2200" dirty="0"/>
              <a:t>Secondary factors are to be ruled out first.</a:t>
            </a:r>
          </a:p>
          <a:p>
            <a:pPr algn="just">
              <a:lnSpc>
                <a:spcPct val="120000"/>
              </a:lnSpc>
              <a:spcBef>
                <a:spcPts val="1800"/>
              </a:spcBef>
            </a:pPr>
            <a:r>
              <a:rPr lang="en-IN" sz="2200" dirty="0"/>
              <a:t>VLDL is elevated &amp; Unlike FCHL Apo B levels not elevated </a:t>
            </a:r>
          </a:p>
          <a:p>
            <a:pPr algn="just">
              <a:lnSpc>
                <a:spcPct val="120000"/>
              </a:lnSpc>
              <a:spcBef>
                <a:spcPts val="1800"/>
              </a:spcBef>
            </a:pPr>
            <a:r>
              <a:rPr lang="en-IN" sz="2200" dirty="0"/>
              <a:t>There is no increased risk of CAD but </a:t>
            </a:r>
            <a:r>
              <a:rPr lang="en-IN" sz="2200" dirty="0">
                <a:solidFill>
                  <a:srgbClr val="000000"/>
                </a:solidFill>
              </a:rPr>
              <a:t>pancreatitis risk is there</a:t>
            </a:r>
          </a:p>
          <a:p>
            <a:pPr algn="just">
              <a:lnSpc>
                <a:spcPct val="120000"/>
              </a:lnSpc>
              <a:spcBef>
                <a:spcPts val="1800"/>
              </a:spcBef>
            </a:pPr>
            <a:endParaRPr lang="en-IN" sz="22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a:bodyPr>
          <a:lstStyle/>
          <a:p>
            <a:pPr algn="ctr" eaLnBrk="1" hangingPunct="1"/>
            <a:r>
              <a:rPr lang="en-IN" b="1">
                <a:solidFill>
                  <a:schemeClr val="tx1"/>
                </a:solidFill>
              </a:rPr>
              <a:t>HYPERTRIGLYCERIDEMIA </a:t>
            </a:r>
            <a:br>
              <a:rPr lang="en-IN" b="1">
                <a:solidFill>
                  <a:schemeClr val="tx1"/>
                </a:solidFill>
              </a:rPr>
            </a:br>
            <a:r>
              <a:rPr lang="en-IN" b="1">
                <a:solidFill>
                  <a:schemeClr val="tx1"/>
                </a:solidFill>
              </a:rPr>
              <a:t>- OTHER CAUSES</a:t>
            </a:r>
          </a:p>
        </p:txBody>
      </p:sp>
      <p:sp>
        <p:nvSpPr>
          <p:cNvPr id="3" name="Content Placeholder 2"/>
          <p:cNvSpPr>
            <a:spLocks noGrp="1"/>
          </p:cNvSpPr>
          <p:nvPr>
            <p:ph sz="half" idx="1"/>
          </p:nvPr>
        </p:nvSpPr>
        <p:spPr/>
        <p:txBody>
          <a:bodyPr>
            <a:noAutofit/>
          </a:bodyPr>
          <a:lstStyle/>
          <a:p>
            <a:pPr algn="just">
              <a:lnSpc>
                <a:spcPct val="150000"/>
              </a:lnSpc>
              <a:spcBef>
                <a:spcPts val="1800"/>
              </a:spcBef>
              <a:buNone/>
              <a:defRPr/>
            </a:pPr>
            <a:r>
              <a:rPr lang="en-IN" sz="2200" b="1" dirty="0"/>
              <a:t>	    APO A V DEFICIENCY</a:t>
            </a:r>
          </a:p>
          <a:p>
            <a:pPr>
              <a:lnSpc>
                <a:spcPct val="150000"/>
              </a:lnSpc>
              <a:spcBef>
                <a:spcPts val="1800"/>
              </a:spcBef>
              <a:defRPr/>
            </a:pPr>
            <a:r>
              <a:rPr lang="en-IN" sz="2200" dirty="0"/>
              <a:t>Apo A-V required for the association of VLDL and chylomicrons with LPL</a:t>
            </a:r>
          </a:p>
          <a:p>
            <a:pPr>
              <a:lnSpc>
                <a:spcPct val="150000"/>
              </a:lnSpc>
              <a:spcBef>
                <a:spcPts val="1800"/>
              </a:spcBef>
              <a:defRPr/>
            </a:pPr>
            <a:r>
              <a:rPr lang="en-IN" sz="2200" dirty="0"/>
              <a:t>Deficiency presents as </a:t>
            </a:r>
            <a:r>
              <a:rPr lang="en-IN" sz="2200" dirty="0" err="1"/>
              <a:t>hyperchylomicronemia</a:t>
            </a:r>
            <a:endParaRPr lang="en-IN" sz="2200" dirty="0"/>
          </a:p>
          <a:p>
            <a:pPr algn="just">
              <a:lnSpc>
                <a:spcPct val="120000"/>
              </a:lnSpc>
              <a:spcBef>
                <a:spcPts val="1800"/>
              </a:spcBef>
              <a:defRPr/>
            </a:pPr>
            <a:endParaRPr lang="en-IN" sz="2200" dirty="0"/>
          </a:p>
          <a:p>
            <a:pPr algn="just">
              <a:lnSpc>
                <a:spcPct val="120000"/>
              </a:lnSpc>
              <a:spcBef>
                <a:spcPts val="1800"/>
              </a:spcBef>
              <a:defRPr/>
            </a:pPr>
            <a:endParaRPr lang="en-IN" sz="2200" dirty="0"/>
          </a:p>
          <a:p>
            <a:pPr algn="just">
              <a:lnSpc>
                <a:spcPct val="120000"/>
              </a:lnSpc>
              <a:spcBef>
                <a:spcPts val="1800"/>
              </a:spcBef>
              <a:defRPr/>
            </a:pPr>
            <a:endParaRPr lang="en-IN" sz="2200" dirty="0"/>
          </a:p>
          <a:p>
            <a:pPr marL="0" indent="0" algn="just">
              <a:lnSpc>
                <a:spcPct val="120000"/>
              </a:lnSpc>
              <a:spcBef>
                <a:spcPts val="1800"/>
              </a:spcBef>
              <a:buNone/>
              <a:defRPr/>
            </a:pPr>
            <a:endParaRPr lang="en-IN" sz="2200" b="1" dirty="0"/>
          </a:p>
          <a:p>
            <a:pPr marL="0" indent="0" algn="just">
              <a:lnSpc>
                <a:spcPct val="120000"/>
              </a:lnSpc>
              <a:spcBef>
                <a:spcPts val="1800"/>
              </a:spcBef>
              <a:buNone/>
              <a:defRPr/>
            </a:pPr>
            <a:endParaRPr lang="en-IN" sz="2200" b="1" dirty="0"/>
          </a:p>
          <a:p>
            <a:pPr algn="just">
              <a:lnSpc>
                <a:spcPct val="120000"/>
              </a:lnSpc>
              <a:spcBef>
                <a:spcPts val="1800"/>
              </a:spcBef>
              <a:defRPr/>
            </a:pPr>
            <a:endParaRPr lang="en-IN" sz="2200" dirty="0"/>
          </a:p>
          <a:p>
            <a:pPr algn="just">
              <a:lnSpc>
                <a:spcPct val="120000"/>
              </a:lnSpc>
              <a:spcBef>
                <a:spcPts val="1800"/>
              </a:spcBef>
              <a:defRPr/>
            </a:pPr>
            <a:endParaRPr lang="en-IN" sz="2200" dirty="0"/>
          </a:p>
          <a:p>
            <a:pPr algn="just">
              <a:lnSpc>
                <a:spcPct val="120000"/>
              </a:lnSpc>
              <a:spcBef>
                <a:spcPts val="1800"/>
              </a:spcBef>
              <a:defRPr/>
            </a:pPr>
            <a:endParaRPr lang="en-IN" sz="2200" dirty="0"/>
          </a:p>
          <a:p>
            <a:pPr algn="just">
              <a:lnSpc>
                <a:spcPct val="120000"/>
              </a:lnSpc>
              <a:spcBef>
                <a:spcPts val="1800"/>
              </a:spcBef>
              <a:defRPr/>
            </a:pPr>
            <a:endParaRPr lang="en-IN" sz="2200" dirty="0"/>
          </a:p>
        </p:txBody>
      </p:sp>
      <p:sp>
        <p:nvSpPr>
          <p:cNvPr id="5" name="Content Placeholder 4"/>
          <p:cNvSpPr>
            <a:spLocks noGrp="1"/>
          </p:cNvSpPr>
          <p:nvPr>
            <p:ph sz="half" idx="2"/>
          </p:nvPr>
        </p:nvSpPr>
        <p:spPr/>
        <p:txBody>
          <a:bodyPr/>
          <a:lstStyle/>
          <a:p>
            <a:pPr algn="just">
              <a:lnSpc>
                <a:spcPct val="120000"/>
              </a:lnSpc>
              <a:spcBef>
                <a:spcPts val="1800"/>
              </a:spcBef>
              <a:buNone/>
            </a:pPr>
            <a:r>
              <a:rPr lang="en-IN" sz="2200" dirty="0"/>
              <a:t>       </a:t>
            </a:r>
            <a:r>
              <a:rPr lang="en-IN" sz="2400" b="1" dirty="0"/>
              <a:t>GPIHBP1 Deficiency</a:t>
            </a:r>
            <a:endParaRPr lang="en-IN" sz="2200" dirty="0"/>
          </a:p>
          <a:p>
            <a:pPr algn="just">
              <a:lnSpc>
                <a:spcPct val="120000"/>
              </a:lnSpc>
              <a:spcBef>
                <a:spcPts val="1800"/>
              </a:spcBef>
            </a:pPr>
            <a:r>
              <a:rPr lang="en-IN" sz="2200" dirty="0"/>
              <a:t>LPL is attached to a protein on the endothelial surface of capillaries called GPIHBP1</a:t>
            </a:r>
          </a:p>
          <a:p>
            <a:pPr>
              <a:lnSpc>
                <a:spcPct val="120000"/>
              </a:lnSpc>
              <a:spcBef>
                <a:spcPts val="1800"/>
              </a:spcBef>
            </a:pPr>
            <a:r>
              <a:rPr lang="en-IN" sz="2200" dirty="0"/>
              <a:t>Mutations that interfere with GPIHBP1 synthesis or folding cause severe </a:t>
            </a:r>
            <a:r>
              <a:rPr lang="en-IN" sz="2200" dirty="0" err="1"/>
              <a:t>hypertriglyceridemia</a:t>
            </a:r>
            <a:endParaRPr lang="en-IN" sz="2200" dirty="0"/>
          </a:p>
          <a:p>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225287" y="480391"/>
            <a:ext cx="8839200" cy="990600"/>
          </a:xfrm>
        </p:spPr>
        <p:txBody>
          <a:bodyPr>
            <a:normAutofit fontScale="90000"/>
          </a:bodyPr>
          <a:lstStyle/>
          <a:p>
            <a:pPr algn="ctr"/>
            <a:r>
              <a:rPr lang="en-US" dirty="0"/>
              <a:t>Inherited Causes of Low Levels of </a:t>
            </a:r>
            <a:br>
              <a:rPr lang="en-US" dirty="0"/>
            </a:br>
            <a:r>
              <a:rPr lang="en-US" dirty="0"/>
              <a:t>Apo B Containing Lipoproteins</a:t>
            </a:r>
          </a:p>
        </p:txBody>
      </p:sp>
      <p:sp>
        <p:nvSpPr>
          <p:cNvPr id="44035" name="Content Placeholder 2"/>
          <p:cNvSpPr>
            <a:spLocks noGrp="1"/>
          </p:cNvSpPr>
          <p:nvPr>
            <p:ph idx="1"/>
          </p:nvPr>
        </p:nvSpPr>
        <p:spPr/>
        <p:txBody>
          <a:bodyPr/>
          <a:lstStyle/>
          <a:p>
            <a:pPr>
              <a:buFont typeface="Wingdings 2" pitchFamily="18" charset="2"/>
              <a:buNone/>
            </a:pPr>
            <a:r>
              <a:rPr lang="en-US" sz="2800" b="1" dirty="0"/>
              <a:t>Familial Hypobetalipoproteinemia (FHB)</a:t>
            </a:r>
          </a:p>
          <a:p>
            <a:pPr>
              <a:buFont typeface="Wingdings 2" pitchFamily="18" charset="2"/>
              <a:buNone/>
            </a:pPr>
            <a:endParaRPr lang="en-US" sz="2800" b="1" dirty="0"/>
          </a:p>
          <a:p>
            <a:r>
              <a:rPr lang="en-US" sz="2400" dirty="0"/>
              <a:t>Most common inherited form of </a:t>
            </a:r>
            <a:r>
              <a:rPr lang="en-US" sz="2400" dirty="0" err="1"/>
              <a:t>hypocholesterolemia</a:t>
            </a:r>
            <a:endParaRPr lang="en-US" sz="2400" dirty="0"/>
          </a:p>
          <a:p>
            <a:r>
              <a:rPr lang="en-US" sz="2400" dirty="0"/>
              <a:t>Low total cholesterol and LDL-C due to mutations in </a:t>
            </a:r>
            <a:r>
              <a:rPr lang="en-US" sz="2400" dirty="0" err="1"/>
              <a:t>apoB</a:t>
            </a:r>
            <a:endParaRPr lang="en-US" sz="2400" dirty="0"/>
          </a:p>
          <a:p>
            <a:r>
              <a:rPr lang="en-US" sz="2400" dirty="0"/>
              <a:t>LDL levels &lt; 80 mg%.</a:t>
            </a:r>
          </a:p>
          <a:p>
            <a:r>
              <a:rPr lang="en-US" sz="2400" dirty="0"/>
              <a:t>Protection from CHD. </a:t>
            </a:r>
          </a:p>
          <a:p>
            <a:r>
              <a:rPr lang="en-US" sz="2400" dirty="0"/>
              <a:t>Parents have abnormal lipid fractions.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dirty="0"/>
              <a:t>PCSK9 Deficiency</a:t>
            </a:r>
          </a:p>
        </p:txBody>
      </p:sp>
      <p:sp>
        <p:nvSpPr>
          <p:cNvPr id="45059" name="Content Placeholder 2"/>
          <p:cNvSpPr>
            <a:spLocks noGrp="1"/>
          </p:cNvSpPr>
          <p:nvPr>
            <p:ph idx="1"/>
          </p:nvPr>
        </p:nvSpPr>
        <p:spPr/>
        <p:txBody>
          <a:bodyPr/>
          <a:lstStyle/>
          <a:p>
            <a:r>
              <a:rPr lang="en-US" sz="2800" dirty="0"/>
              <a:t>Loss of function mutations </a:t>
            </a:r>
          </a:p>
          <a:p>
            <a:r>
              <a:rPr lang="en-US" sz="2800" dirty="0"/>
              <a:t>PCSK9 normally promotes the degradation of the LDL receptor</a:t>
            </a:r>
          </a:p>
          <a:p>
            <a:r>
              <a:rPr lang="en-US" sz="2800" dirty="0"/>
              <a:t>Absence cause increased activity of LDL receptor and low LDL levels ( 40% reduction)</a:t>
            </a:r>
          </a:p>
          <a:p>
            <a:r>
              <a:rPr lang="en-US" sz="2800" dirty="0"/>
              <a:t>Protection from CHD increases as plasma LDL levels decrease</a:t>
            </a:r>
          </a:p>
          <a:p>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568371" y="583096"/>
            <a:ext cx="8596668" cy="1320800"/>
          </a:xfrm>
        </p:spPr>
        <p:txBody>
          <a:bodyPr/>
          <a:lstStyle/>
          <a:p>
            <a:pPr algn="ctr"/>
            <a:r>
              <a:rPr lang="en-US" dirty="0"/>
              <a:t>Abetalipoproteinemia</a:t>
            </a:r>
          </a:p>
        </p:txBody>
      </p:sp>
      <p:sp>
        <p:nvSpPr>
          <p:cNvPr id="3" name="Content Placeholder 2"/>
          <p:cNvSpPr>
            <a:spLocks noGrp="1"/>
          </p:cNvSpPr>
          <p:nvPr>
            <p:ph sz="half" idx="1"/>
          </p:nvPr>
        </p:nvSpPr>
        <p:spPr>
          <a:xfrm>
            <a:off x="993913" y="1762539"/>
            <a:ext cx="8610600" cy="5410200"/>
          </a:xfrm>
        </p:spPr>
        <p:txBody>
          <a:bodyPr rtlCol="0">
            <a:normAutofit/>
          </a:bodyPr>
          <a:lstStyle/>
          <a:p>
            <a:pPr>
              <a:defRPr/>
            </a:pPr>
            <a:r>
              <a:rPr lang="en-US" sz="2400" dirty="0"/>
              <a:t>AR disorder due to loss-of-function mutations in the gene encoding </a:t>
            </a:r>
            <a:r>
              <a:rPr lang="en-US" sz="2400" dirty="0" err="1"/>
              <a:t>microsomal</a:t>
            </a:r>
            <a:r>
              <a:rPr lang="en-US" sz="2400" dirty="0"/>
              <a:t> triglyceride transfer protein (MTP)</a:t>
            </a:r>
          </a:p>
          <a:p>
            <a:pPr>
              <a:defRPr/>
            </a:pPr>
            <a:r>
              <a:rPr lang="en-US" sz="2400" dirty="0"/>
              <a:t>MTP -transfers lipids to nascent </a:t>
            </a:r>
            <a:r>
              <a:rPr lang="en-US" sz="2400" dirty="0" err="1"/>
              <a:t>chylomicrons</a:t>
            </a:r>
            <a:r>
              <a:rPr lang="en-US" sz="2400" dirty="0"/>
              <a:t> and VLDLs in the intestine and liver</a:t>
            </a:r>
          </a:p>
          <a:p>
            <a:pPr>
              <a:defRPr/>
            </a:pPr>
            <a:r>
              <a:rPr lang="en-US" sz="2400" dirty="0"/>
              <a:t>Parents have normal lipid levels</a:t>
            </a:r>
          </a:p>
          <a:p>
            <a:r>
              <a:rPr lang="en-US" sz="2400" dirty="0"/>
              <a:t>Diarrhea and failure to thrive</a:t>
            </a:r>
          </a:p>
          <a:p>
            <a:r>
              <a:rPr lang="en-US" sz="2400" dirty="0"/>
              <a:t>Neurologic manifestations</a:t>
            </a:r>
          </a:p>
          <a:p>
            <a:r>
              <a:rPr lang="en-US" sz="2400" dirty="0"/>
              <a:t>Pigmented retinopathy -defective absorption and transport of fat soluble vitamins – vitamin E </a:t>
            </a:r>
          </a:p>
          <a:p>
            <a:r>
              <a:rPr lang="en-US" sz="2400" dirty="0"/>
              <a:t>Low-fat, high-caloric, vitamin-enriched diet</a:t>
            </a:r>
          </a:p>
          <a:p>
            <a:endParaRPr lang="en-US" sz="2400" dirty="0"/>
          </a:p>
          <a:p>
            <a:pPr>
              <a:defRPr/>
            </a:pPr>
            <a:endParaRPr lang="en-US" dirty="0"/>
          </a:p>
          <a:p>
            <a:pPr>
              <a:defRPr/>
            </a:pPr>
            <a:endParaRPr lang="en-US" dirty="0"/>
          </a:p>
          <a:p>
            <a:pPr>
              <a:defRPr/>
            </a:pPr>
            <a:endParaRPr lang="en-US" dirty="0"/>
          </a:p>
          <a:p>
            <a:pPr>
              <a:defRPr/>
            </a:pP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1174" y="-190500"/>
            <a:ext cx="8229600" cy="1143000"/>
          </a:xfrm>
        </p:spPr>
        <p:txBody>
          <a:bodyPr>
            <a:normAutofit fontScale="90000"/>
          </a:bodyPr>
          <a:lstStyle/>
          <a:p>
            <a:pPr algn="ctr">
              <a:defRPr/>
            </a:pPr>
            <a:br>
              <a:rPr lang="en-US" dirty="0"/>
            </a:br>
            <a:r>
              <a:rPr lang="en-US" sz="4400" dirty="0"/>
              <a:t>Genetic Disorders of HDL Metabolism</a:t>
            </a:r>
            <a:br>
              <a:rPr lang="en-US" dirty="0"/>
            </a:br>
            <a:endParaRPr lang="en-US" dirty="0"/>
          </a:p>
        </p:txBody>
      </p:sp>
      <p:sp>
        <p:nvSpPr>
          <p:cNvPr id="36867" name="Content Placeholder 2"/>
          <p:cNvSpPr>
            <a:spLocks noGrp="1"/>
          </p:cNvSpPr>
          <p:nvPr>
            <p:ph idx="1"/>
          </p:nvPr>
        </p:nvSpPr>
        <p:spPr>
          <a:xfrm>
            <a:off x="1017105" y="1928192"/>
            <a:ext cx="8610600" cy="5105400"/>
          </a:xfrm>
        </p:spPr>
        <p:txBody>
          <a:bodyPr>
            <a:normAutofit/>
          </a:bodyPr>
          <a:lstStyle/>
          <a:p>
            <a:pPr eaLnBrk="1" hangingPunct="1">
              <a:defRPr/>
            </a:pPr>
            <a:r>
              <a:rPr lang="en-US" sz="2800" dirty="0"/>
              <a:t> Inherited causes of low levels of HDL-C</a:t>
            </a:r>
          </a:p>
          <a:p>
            <a:pPr marL="914400" lvl="1" indent="-514350">
              <a:buFont typeface="+mj-lt"/>
              <a:buAutoNum type="arabicPeriod"/>
              <a:defRPr/>
            </a:pPr>
            <a:r>
              <a:rPr lang="en-US" sz="2800" dirty="0"/>
              <a:t>Gene Deletions in the Apo A V-AI-CIII-AIV Locus and Coding Mutations in </a:t>
            </a:r>
            <a:r>
              <a:rPr lang="en-US" sz="2800" dirty="0" err="1"/>
              <a:t>ApoA</a:t>
            </a:r>
            <a:r>
              <a:rPr lang="en-US" sz="2800" dirty="0"/>
              <a:t>-I</a:t>
            </a:r>
          </a:p>
          <a:p>
            <a:pPr marL="914400" lvl="1" indent="-514350">
              <a:buFont typeface="+mj-lt"/>
              <a:buAutoNum type="arabicPeriod"/>
              <a:defRPr/>
            </a:pPr>
            <a:r>
              <a:rPr lang="en-US" sz="2800" dirty="0"/>
              <a:t>Tangier Disease (ABCA1 Deficiency)</a:t>
            </a:r>
          </a:p>
          <a:p>
            <a:pPr marL="914400" lvl="1" indent="-514350">
              <a:buFont typeface="+mj-lt"/>
              <a:buAutoNum type="arabicPeriod"/>
              <a:defRPr/>
            </a:pPr>
            <a:r>
              <a:rPr lang="en-US" sz="2800" dirty="0"/>
              <a:t>LCAT Deficiency</a:t>
            </a:r>
          </a:p>
          <a:p>
            <a:pPr marL="914400" lvl="1" indent="-514350">
              <a:buFont typeface="+mj-lt"/>
              <a:buAutoNum type="arabicPeriod"/>
              <a:defRPr/>
            </a:pPr>
            <a:r>
              <a:rPr lang="en-US" sz="2800" dirty="0"/>
              <a:t>Primary </a:t>
            </a:r>
            <a:r>
              <a:rPr lang="en-US" sz="2800" dirty="0" err="1"/>
              <a:t>Hypoalphalipoproteinemia</a:t>
            </a:r>
            <a:endParaRPr lang="en-US" sz="2800" dirty="0"/>
          </a:p>
          <a:p>
            <a:pPr eaLnBrk="1" hangingPunct="1">
              <a:defRPr/>
            </a:pPr>
            <a:r>
              <a:rPr lang="en-US" sz="2800" dirty="0"/>
              <a:t> Inherited causes of high levels of HDL-C</a:t>
            </a:r>
          </a:p>
          <a:p>
            <a:pPr marL="914400" lvl="1" indent="-514350">
              <a:buFont typeface="+mj-lt"/>
              <a:buAutoNum type="arabicPeriod"/>
              <a:defRPr/>
            </a:pPr>
            <a:r>
              <a:rPr lang="en-US" sz="2800" dirty="0"/>
              <a:t>CETP Deficiency</a:t>
            </a:r>
          </a:p>
          <a:p>
            <a:pPr eaLnBrk="1" hangingPunct="1">
              <a:defRPr/>
            </a:pP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77334" y="816638"/>
            <a:ext cx="8229600" cy="1143000"/>
          </a:xfrm>
        </p:spPr>
        <p:txBody>
          <a:bodyPr>
            <a:normAutofit fontScale="90000"/>
          </a:bodyPr>
          <a:lstStyle/>
          <a:p>
            <a:r>
              <a:rPr lang="en-US" sz="4000" dirty="0"/>
              <a:t>Gene Deletions in the </a:t>
            </a:r>
            <a:r>
              <a:rPr lang="en-US" sz="4000" dirty="0" err="1"/>
              <a:t>ApoAV</a:t>
            </a:r>
            <a:r>
              <a:rPr lang="en-US" sz="4000" dirty="0"/>
              <a:t>-AI-CIII-AIV Locus and Coding Mutations in </a:t>
            </a:r>
            <a:r>
              <a:rPr lang="en-US" sz="4000" dirty="0" err="1"/>
              <a:t>ApoA</a:t>
            </a:r>
            <a:r>
              <a:rPr lang="en-US" sz="4000" dirty="0"/>
              <a:t>-I</a:t>
            </a:r>
          </a:p>
        </p:txBody>
      </p:sp>
      <p:sp>
        <p:nvSpPr>
          <p:cNvPr id="48131" name="Content Placeholder 2"/>
          <p:cNvSpPr>
            <a:spLocks noGrp="1"/>
          </p:cNvSpPr>
          <p:nvPr>
            <p:ph idx="1"/>
          </p:nvPr>
        </p:nvSpPr>
        <p:spPr/>
        <p:txBody>
          <a:bodyPr/>
          <a:lstStyle/>
          <a:p>
            <a:pPr algn="just">
              <a:buFont typeface="Wingdings 2" pitchFamily="18" charset="2"/>
              <a:buNone/>
            </a:pPr>
            <a:endParaRPr lang="en-US" dirty="0"/>
          </a:p>
          <a:p>
            <a:pPr algn="just"/>
            <a:r>
              <a:rPr lang="en-US" sz="2800" dirty="0"/>
              <a:t>Absence of mature HDL</a:t>
            </a:r>
          </a:p>
          <a:p>
            <a:pPr algn="just"/>
            <a:r>
              <a:rPr lang="en-US" sz="2800" dirty="0"/>
              <a:t>Free cholesterol increase in HDL and in tissues</a:t>
            </a:r>
          </a:p>
          <a:p>
            <a:pPr algn="just"/>
            <a:r>
              <a:rPr lang="en-US" sz="2800" dirty="0"/>
              <a:t>Corneal opacities and planar </a:t>
            </a:r>
            <a:r>
              <a:rPr lang="en-US" sz="2800" dirty="0" err="1"/>
              <a:t>xanthomas</a:t>
            </a:r>
            <a:endParaRPr lang="en-US" sz="2800" dirty="0"/>
          </a:p>
          <a:p>
            <a:pPr algn="just"/>
            <a:r>
              <a:rPr lang="en-US" sz="2800" dirty="0"/>
              <a:t>Premature CHD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t>Tangier Disease (ABCA1 Deficiency)</a:t>
            </a:r>
          </a:p>
        </p:txBody>
      </p:sp>
      <p:sp>
        <p:nvSpPr>
          <p:cNvPr id="49155" name="Content Placeholder 2"/>
          <p:cNvSpPr>
            <a:spLocks noGrp="1"/>
          </p:cNvSpPr>
          <p:nvPr>
            <p:ph idx="1"/>
          </p:nvPr>
        </p:nvSpPr>
        <p:spPr>
          <a:xfrm>
            <a:off x="491803" y="1643754"/>
            <a:ext cx="8596668" cy="3880773"/>
          </a:xfrm>
        </p:spPr>
        <p:txBody>
          <a:bodyPr>
            <a:noAutofit/>
          </a:bodyPr>
          <a:lstStyle/>
          <a:p>
            <a:r>
              <a:rPr lang="en-US" sz="2400" dirty="0" err="1"/>
              <a:t>Autosomal</a:t>
            </a:r>
            <a:r>
              <a:rPr lang="en-US" sz="2400" dirty="0"/>
              <a:t> recessive</a:t>
            </a:r>
          </a:p>
          <a:p>
            <a:r>
              <a:rPr lang="en-US" sz="2400" dirty="0"/>
              <a:t>ABCA1, a cellular transporter that facilitates efflux of </a:t>
            </a:r>
            <a:r>
              <a:rPr lang="en-US" sz="2400" dirty="0" err="1"/>
              <a:t>unesterified</a:t>
            </a:r>
            <a:r>
              <a:rPr lang="en-US" sz="2400" dirty="0"/>
              <a:t> cholesterol and phospholipids from cells to </a:t>
            </a:r>
            <a:r>
              <a:rPr lang="en-US" sz="2400" dirty="0" err="1"/>
              <a:t>apoA</a:t>
            </a:r>
            <a:r>
              <a:rPr lang="en-US" sz="2400" dirty="0"/>
              <a:t>-I</a:t>
            </a:r>
          </a:p>
          <a:p>
            <a:r>
              <a:rPr lang="en-US" sz="2400" dirty="0"/>
              <a:t>Extremely low circulating plasma levels of HDL-C (&lt;5 mg/</a:t>
            </a:r>
            <a:r>
              <a:rPr lang="en-US" sz="2400" dirty="0" err="1"/>
              <a:t>dL</a:t>
            </a:r>
            <a:r>
              <a:rPr lang="en-US" sz="2400" dirty="0"/>
              <a:t>) and </a:t>
            </a:r>
            <a:r>
              <a:rPr lang="en-US" sz="2400" dirty="0" err="1"/>
              <a:t>apoA</a:t>
            </a:r>
            <a:r>
              <a:rPr lang="en-US" sz="2400" dirty="0"/>
              <a:t>-I (&lt;5 mg/</a:t>
            </a:r>
            <a:r>
              <a:rPr lang="en-US" sz="2400" dirty="0" err="1"/>
              <a:t>dL</a:t>
            </a:r>
            <a:r>
              <a:rPr lang="en-US" sz="2400" dirty="0"/>
              <a:t>).</a:t>
            </a:r>
          </a:p>
          <a:p>
            <a:r>
              <a:rPr lang="en-US" sz="2400" dirty="0" err="1"/>
              <a:t>Hepatosplenomegaly</a:t>
            </a:r>
            <a:r>
              <a:rPr lang="en-US" sz="2400" dirty="0"/>
              <a:t>, </a:t>
            </a:r>
            <a:r>
              <a:rPr lang="en-US" sz="2400" dirty="0" err="1"/>
              <a:t>pathognomonic</a:t>
            </a:r>
            <a:r>
              <a:rPr lang="en-US" sz="2400" dirty="0"/>
              <a:t> enlarged grayish yellow or orange tonsils, </a:t>
            </a:r>
            <a:r>
              <a:rPr lang="en-US" sz="2400" dirty="0" err="1"/>
              <a:t>mononeuritis</a:t>
            </a:r>
            <a:r>
              <a:rPr lang="en-US" sz="2400" dirty="0"/>
              <a:t> multiplex</a:t>
            </a:r>
          </a:p>
          <a:p>
            <a:r>
              <a:rPr lang="en-US" sz="2400" dirty="0"/>
              <a:t>Premature CHD not so common – because LDL levels also low</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127908" y="1152939"/>
            <a:ext cx="8596668" cy="1320800"/>
          </a:xfrm>
        </p:spPr>
        <p:txBody>
          <a:bodyPr/>
          <a:lstStyle/>
          <a:p>
            <a:pPr eaLnBrk="1" hangingPunct="1"/>
            <a:r>
              <a:rPr lang="en-US" dirty="0"/>
              <a:t>Apolipoproteins - functions </a:t>
            </a:r>
          </a:p>
        </p:txBody>
      </p:sp>
      <p:sp>
        <p:nvSpPr>
          <p:cNvPr id="13315" name="Content Placeholder 2"/>
          <p:cNvSpPr>
            <a:spLocks noGrp="1"/>
          </p:cNvSpPr>
          <p:nvPr>
            <p:ph idx="1"/>
          </p:nvPr>
        </p:nvSpPr>
        <p:spPr/>
        <p:txBody>
          <a:bodyPr>
            <a:normAutofit/>
          </a:bodyPr>
          <a:lstStyle/>
          <a:p>
            <a:pPr eaLnBrk="1" hangingPunct="1"/>
            <a:endParaRPr lang="en-US" sz="2800" dirty="0"/>
          </a:p>
          <a:p>
            <a:pPr eaLnBrk="1" hangingPunct="1"/>
            <a:r>
              <a:rPr lang="en-US" sz="2800" dirty="0"/>
              <a:t>Structural proteins in lipoproteins.</a:t>
            </a:r>
          </a:p>
          <a:p>
            <a:pPr eaLnBrk="1" hangingPunct="1"/>
            <a:r>
              <a:rPr lang="en-US" sz="2800" dirty="0"/>
              <a:t>Negotiate the hydrophobic, insoluble lipids in plasma.</a:t>
            </a:r>
          </a:p>
          <a:p>
            <a:pPr eaLnBrk="1" hangingPunct="1"/>
            <a:r>
              <a:rPr lang="en-US" sz="2800" dirty="0"/>
              <a:t>They activate enzymes in lipoprotein metabolism. </a:t>
            </a:r>
          </a:p>
          <a:p>
            <a:pPr eaLnBrk="1" hangingPunct="1"/>
            <a:r>
              <a:rPr lang="en-US" sz="2800" dirty="0"/>
              <a:t>Act as </a:t>
            </a:r>
            <a:r>
              <a:rPr lang="en-US" sz="2800" dirty="0" err="1"/>
              <a:t>ligands</a:t>
            </a:r>
            <a:r>
              <a:rPr lang="en-US" sz="2800" dirty="0"/>
              <a:t> for cell surface receptors.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t>LCAT Deficiency</a:t>
            </a:r>
          </a:p>
        </p:txBody>
      </p:sp>
      <p:sp>
        <p:nvSpPr>
          <p:cNvPr id="50179" name="Content Placeholder 2"/>
          <p:cNvSpPr>
            <a:spLocks noGrp="1"/>
          </p:cNvSpPr>
          <p:nvPr>
            <p:ph idx="1"/>
          </p:nvPr>
        </p:nvSpPr>
        <p:spPr>
          <a:xfrm>
            <a:off x="677334" y="1484243"/>
            <a:ext cx="8534400" cy="4876800"/>
          </a:xfrm>
        </p:spPr>
        <p:txBody>
          <a:bodyPr>
            <a:normAutofit/>
          </a:bodyPr>
          <a:lstStyle/>
          <a:p>
            <a:r>
              <a:rPr lang="en-US" sz="2400" dirty="0" err="1"/>
              <a:t>Autosomal</a:t>
            </a:r>
            <a:r>
              <a:rPr lang="en-US" sz="2400" dirty="0"/>
              <a:t> recessive</a:t>
            </a:r>
          </a:p>
          <a:p>
            <a:r>
              <a:rPr lang="en-US" sz="2400" dirty="0"/>
              <a:t>Defective formation of mature HDL</a:t>
            </a:r>
          </a:p>
          <a:p>
            <a:r>
              <a:rPr lang="en-US" sz="2400" dirty="0"/>
              <a:t>Low levels of HDL</a:t>
            </a:r>
          </a:p>
          <a:p>
            <a:r>
              <a:rPr lang="en-US" sz="2400" dirty="0"/>
              <a:t>2 types – complete (Classic)and partial( Fish-eye disease)</a:t>
            </a:r>
          </a:p>
          <a:p>
            <a:r>
              <a:rPr lang="en-US" sz="2400" dirty="0"/>
              <a:t>Progressive corneal </a:t>
            </a:r>
            <a:r>
              <a:rPr lang="en-US" sz="2400" dirty="0" err="1"/>
              <a:t>opacification</a:t>
            </a:r>
            <a:r>
              <a:rPr lang="en-US" sz="2400" dirty="0"/>
              <a:t> -</a:t>
            </a:r>
            <a:r>
              <a:rPr lang="en-US" sz="2400" dirty="0" err="1"/>
              <a:t>charcteristic</a:t>
            </a:r>
            <a:endParaRPr lang="en-US" sz="2400" dirty="0"/>
          </a:p>
          <a:p>
            <a:r>
              <a:rPr lang="en-US" sz="2400" dirty="0"/>
              <a:t>Fish eye disease has no other </a:t>
            </a:r>
            <a:r>
              <a:rPr lang="en-US" sz="2400" dirty="0" err="1"/>
              <a:t>sequelae</a:t>
            </a:r>
            <a:r>
              <a:rPr lang="en-US" sz="2400" dirty="0"/>
              <a:t>. </a:t>
            </a:r>
          </a:p>
          <a:p>
            <a:r>
              <a:rPr lang="en-US" sz="2400" dirty="0"/>
              <a:t>Complete form – hemolytic anemia, progressive renal insufficiency and ESRD</a:t>
            </a:r>
          </a:p>
          <a:p>
            <a:r>
              <a:rPr lang="en-US" sz="2400" dirty="0"/>
              <a:t>Premature CAD not seen</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a:t>Primary </a:t>
            </a:r>
            <a:r>
              <a:rPr lang="en-US" dirty="0" err="1"/>
              <a:t>Hypoalphalipoproteinemia</a:t>
            </a:r>
            <a:r>
              <a:rPr lang="en-US" i="1" dirty="0"/>
              <a:t> </a:t>
            </a:r>
            <a:r>
              <a:rPr lang="en-US" dirty="0"/>
              <a:t>(Isolated low HDL Syndrome</a:t>
            </a:r>
            <a:r>
              <a:rPr lang="en-US" i="1" dirty="0"/>
              <a:t>)</a:t>
            </a:r>
            <a:r>
              <a:rPr lang="en-US" dirty="0"/>
              <a:t> </a:t>
            </a:r>
          </a:p>
        </p:txBody>
      </p:sp>
      <p:sp>
        <p:nvSpPr>
          <p:cNvPr id="51203" name="Content Placeholder 2"/>
          <p:cNvSpPr>
            <a:spLocks noGrp="1"/>
          </p:cNvSpPr>
          <p:nvPr>
            <p:ph idx="1"/>
          </p:nvPr>
        </p:nvSpPr>
        <p:spPr/>
        <p:txBody>
          <a:bodyPr>
            <a:noAutofit/>
          </a:bodyPr>
          <a:lstStyle/>
          <a:p>
            <a:r>
              <a:rPr lang="en-US" sz="2800" dirty="0"/>
              <a:t>Defined as a plasma HDL-C level below the tenth percentile in the setting of relatively normal cholesterol and triglyceride level</a:t>
            </a:r>
          </a:p>
          <a:p>
            <a:r>
              <a:rPr lang="en-US" sz="2800" dirty="0"/>
              <a:t>No apparent secondary causes of low plasma HDL-C </a:t>
            </a:r>
          </a:p>
          <a:p>
            <a:r>
              <a:rPr lang="en-US" sz="2800" dirty="0"/>
              <a:t>No clinical signs of LCAT deficiency or Tangier disease. </a:t>
            </a:r>
          </a:p>
          <a:p>
            <a:r>
              <a:rPr lang="en-US" sz="2800" dirty="0"/>
              <a:t>Premature CHD not a consistent feature</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796603" y="416589"/>
            <a:ext cx="8458200" cy="1112838"/>
          </a:xfrm>
        </p:spPr>
        <p:txBody>
          <a:bodyPr>
            <a:normAutofit/>
          </a:bodyPr>
          <a:lstStyle/>
          <a:p>
            <a:r>
              <a:rPr lang="en-US" dirty="0"/>
              <a:t>Inherited causes of high levels of HDL-C</a:t>
            </a:r>
          </a:p>
        </p:txBody>
      </p:sp>
      <p:sp>
        <p:nvSpPr>
          <p:cNvPr id="52227" name="Content Placeholder 2"/>
          <p:cNvSpPr>
            <a:spLocks noGrp="1"/>
          </p:cNvSpPr>
          <p:nvPr>
            <p:ph idx="1"/>
          </p:nvPr>
        </p:nvSpPr>
        <p:spPr>
          <a:xfrm>
            <a:off x="796603" y="1447800"/>
            <a:ext cx="8596668" cy="3880773"/>
          </a:xfrm>
        </p:spPr>
        <p:txBody>
          <a:bodyPr>
            <a:normAutofit fontScale="92500" lnSpcReduction="10000"/>
          </a:bodyPr>
          <a:lstStyle/>
          <a:p>
            <a:pPr>
              <a:buFont typeface="Wingdings 2" pitchFamily="18" charset="2"/>
              <a:buNone/>
            </a:pPr>
            <a:r>
              <a:rPr lang="en-US" sz="2800" b="1" dirty="0"/>
              <a:t>CETP DEFICIENCY</a:t>
            </a:r>
          </a:p>
          <a:p>
            <a:r>
              <a:rPr lang="en-US" sz="2800" dirty="0"/>
              <a:t>Loss-of-function mutations</a:t>
            </a:r>
          </a:p>
          <a:p>
            <a:r>
              <a:rPr lang="en-US" sz="2800" dirty="0"/>
              <a:t>CETP facilitates transfer of cholesteryl esters from HDL to </a:t>
            </a:r>
            <a:r>
              <a:rPr lang="en-US" sz="2800" dirty="0" err="1"/>
              <a:t>apoB</a:t>
            </a:r>
            <a:r>
              <a:rPr lang="en-US" sz="2800" dirty="0"/>
              <a:t>-containing lipoproteins</a:t>
            </a:r>
          </a:p>
          <a:p>
            <a:r>
              <a:rPr lang="en-US" sz="2800" dirty="0"/>
              <a:t>CETP deficiency results in an increase in the cholesteryl ester content of </a:t>
            </a:r>
            <a:r>
              <a:rPr lang="en-US" sz="2800" dirty="0" err="1"/>
              <a:t>HDL,decreased</a:t>
            </a:r>
            <a:r>
              <a:rPr lang="en-US" sz="2800" dirty="0"/>
              <a:t> clearance of HDL and a reduction in plasma levels of LDL-C</a:t>
            </a:r>
          </a:p>
          <a:p>
            <a:r>
              <a:rPr lang="en-US" sz="2800" dirty="0"/>
              <a:t>The relationship of CETP deficiency to ASCVD remains unresolved</a:t>
            </a:r>
          </a:p>
          <a:p>
            <a:endParaRPr lang="en-US" sz="2800" dirty="0"/>
          </a:p>
          <a:p>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1443014" y="508001"/>
            <a:ext cx="8596668" cy="1320800"/>
          </a:xfrm>
        </p:spPr>
        <p:txBody>
          <a:bodyPr/>
          <a:lstStyle/>
          <a:p>
            <a:pPr algn="ctr" eaLnBrk="1" hangingPunct="1"/>
            <a:r>
              <a:rPr lang="en-US" dirty="0"/>
              <a:t>TREATMENT</a:t>
            </a:r>
          </a:p>
        </p:txBody>
      </p:sp>
      <p:sp>
        <p:nvSpPr>
          <p:cNvPr id="61443" name="Content Placeholder 2"/>
          <p:cNvSpPr>
            <a:spLocks noGrp="1"/>
          </p:cNvSpPr>
          <p:nvPr>
            <p:ph idx="1"/>
          </p:nvPr>
        </p:nvSpPr>
        <p:spPr>
          <a:xfrm>
            <a:off x="801756" y="1699418"/>
            <a:ext cx="7772400" cy="3459163"/>
          </a:xfrm>
        </p:spPr>
        <p:txBody>
          <a:bodyPr>
            <a:normAutofit/>
          </a:bodyPr>
          <a:lstStyle/>
          <a:p>
            <a:pPr eaLnBrk="1" hangingPunct="1"/>
            <a:endParaRPr lang="en-US" dirty="0"/>
          </a:p>
          <a:p>
            <a:pPr eaLnBrk="1" hangingPunct="1"/>
            <a:r>
              <a:rPr lang="en-US" sz="3200" dirty="0"/>
              <a:t>Lifestyle changes</a:t>
            </a:r>
          </a:p>
          <a:p>
            <a:pPr eaLnBrk="1" hangingPunct="1"/>
            <a:r>
              <a:rPr lang="en-US" sz="3200" dirty="0"/>
              <a:t>Drugs</a:t>
            </a:r>
          </a:p>
          <a:p>
            <a:pPr eaLnBrk="1" hangingPunct="1"/>
            <a:r>
              <a:rPr lang="en-US" sz="3200" dirty="0"/>
              <a:t>Lipoprotein </a:t>
            </a:r>
            <a:r>
              <a:rPr lang="en-US" sz="3200" dirty="0" err="1"/>
              <a:t>apheresis</a:t>
            </a:r>
            <a:endParaRPr lang="en-US" sz="3200" dirty="0"/>
          </a:p>
          <a:p>
            <a:pPr eaLnBrk="1" hangingPunct="1"/>
            <a:r>
              <a:rPr lang="en-US" sz="3200" dirty="0"/>
              <a:t>Gene therapy</a:t>
            </a:r>
          </a:p>
          <a:p>
            <a:pPr eaLnBrk="1" hangingPunct="1">
              <a:buNone/>
            </a:pPr>
            <a:endParaRPr lang="en-US" dirty="0"/>
          </a:p>
          <a:p>
            <a:pPr eaLnBrk="1" hangingPunct="1"/>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586" y="1007165"/>
            <a:ext cx="8596668" cy="1320800"/>
          </a:xfrm>
        </p:spPr>
        <p:txBody>
          <a:bodyPr>
            <a:normAutofit fontScale="90000"/>
          </a:bodyPr>
          <a:lstStyle/>
          <a:p>
            <a:r>
              <a:rPr lang="en-US" dirty="0"/>
              <a:t>NO more diet control </a:t>
            </a:r>
            <a:br>
              <a:rPr lang="en-US" dirty="0"/>
            </a:br>
            <a:br>
              <a:rPr lang="en-US" dirty="0"/>
            </a:br>
            <a:r>
              <a:rPr lang="en-US" dirty="0"/>
              <a:t>Exercise recommendation</a:t>
            </a:r>
          </a:p>
        </p:txBody>
      </p:sp>
      <p:sp>
        <p:nvSpPr>
          <p:cNvPr id="3" name="Content Placeholder 2"/>
          <p:cNvSpPr>
            <a:spLocks noGrp="1"/>
          </p:cNvSpPr>
          <p:nvPr>
            <p:ph idx="1"/>
          </p:nvPr>
        </p:nvSpPr>
        <p:spPr>
          <a:xfrm>
            <a:off x="468272" y="2818296"/>
            <a:ext cx="8458200" cy="4876800"/>
          </a:xfrm>
        </p:spPr>
        <p:txBody>
          <a:bodyPr>
            <a:normAutofit/>
          </a:bodyPr>
          <a:lstStyle/>
          <a:p>
            <a:r>
              <a:rPr lang="en-US" sz="2400" dirty="0"/>
              <a:t>Exercise</a:t>
            </a:r>
            <a:r>
              <a:rPr lang="en-US" sz="2400" dirty="0">
                <a:sym typeface="Wingdings" pitchFamily="2" charset="2"/>
              </a:rPr>
              <a:t> </a:t>
            </a:r>
            <a:r>
              <a:rPr lang="en-US" sz="2400" dirty="0"/>
              <a:t>Recommended target for improvements in blood lipid profile is  minimum of 1,000 kcal/week.</a:t>
            </a:r>
          </a:p>
          <a:p>
            <a:r>
              <a:rPr lang="en-US" sz="2400" dirty="0"/>
              <a:t>Strategy is to maximize energy expenditure</a:t>
            </a:r>
          </a:p>
          <a:p>
            <a:r>
              <a:rPr lang="en-US" sz="2400" dirty="0"/>
              <a:t>Mode- Aerobic exercise.</a:t>
            </a:r>
          </a:p>
          <a:p>
            <a:r>
              <a:rPr lang="en-US" sz="2400" dirty="0"/>
              <a:t>Intensity- should be between 40-70% of VO2 Reserve or Heart Rate Reserve.</a:t>
            </a:r>
          </a:p>
          <a:p>
            <a:r>
              <a:rPr lang="en-US" sz="2400" dirty="0"/>
              <a:t>Frequency and Duration</a:t>
            </a:r>
            <a:r>
              <a:rPr lang="en-US" sz="2400" b="1" dirty="0"/>
              <a:t>--</a:t>
            </a:r>
            <a:r>
              <a:rPr lang="en-US" sz="2400" dirty="0"/>
              <a:t>30-60 minutes, at least 5 times per week.</a:t>
            </a:r>
          </a:p>
          <a:p>
            <a:pPr>
              <a:buNone/>
            </a:pPr>
            <a:r>
              <a:rPr lang="en-US" sz="2400" dirty="0"/>
              <a:t>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Life style modification</a:t>
            </a:r>
          </a:p>
        </p:txBody>
      </p:sp>
      <p:sp>
        <p:nvSpPr>
          <p:cNvPr id="3" name="Content Placeholder 2"/>
          <p:cNvSpPr>
            <a:spLocks noGrp="1"/>
          </p:cNvSpPr>
          <p:nvPr>
            <p:ph idx="1"/>
          </p:nvPr>
        </p:nvSpPr>
        <p:spPr>
          <a:xfrm>
            <a:off x="505056" y="1488613"/>
            <a:ext cx="8596668" cy="3880773"/>
          </a:xfrm>
        </p:spPr>
        <p:txBody>
          <a:bodyPr>
            <a:normAutofit/>
          </a:bodyPr>
          <a:lstStyle/>
          <a:p>
            <a:r>
              <a:rPr lang="en-IN" sz="2800" dirty="0"/>
              <a:t>Physical activity</a:t>
            </a:r>
          </a:p>
          <a:p>
            <a:r>
              <a:rPr lang="en-IN" sz="2800" dirty="0"/>
              <a:t>Limitation of alcohol intake</a:t>
            </a:r>
          </a:p>
          <a:p>
            <a:r>
              <a:rPr lang="en-IN" sz="2800" dirty="0"/>
              <a:t>Total avoidance of tobacco products</a:t>
            </a:r>
          </a:p>
          <a:p>
            <a:r>
              <a:rPr lang="en-IN" sz="2800" dirty="0"/>
              <a:t>Low calorie diet with a total fat intake of ≤3% of the total dietary intake</a:t>
            </a:r>
          </a:p>
          <a:p>
            <a:r>
              <a:rPr lang="en-IN" sz="2800" dirty="0"/>
              <a:t>&lt;8% of saturated fat </a:t>
            </a:r>
          </a:p>
          <a:p>
            <a:r>
              <a:rPr lang="en-IN" sz="2800" dirty="0"/>
              <a:t>&lt;75 mg/1,000 kcal cholesterol for these patients</a:t>
            </a:r>
          </a:p>
        </p:txBody>
      </p:sp>
    </p:spTree>
    <p:extLst>
      <p:ext uri="{BB962C8B-B14F-4D97-AF65-F5344CB8AC3E}">
        <p14:creationId xmlns:p14="http://schemas.microsoft.com/office/powerpoint/2010/main" val="3647265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of </a:t>
            </a:r>
            <a:r>
              <a:rPr lang="en-US" dirty="0" err="1"/>
              <a:t>HoFH</a:t>
            </a:r>
            <a:endParaRPr lang="en-US" dirty="0"/>
          </a:p>
        </p:txBody>
      </p:sp>
      <p:sp>
        <p:nvSpPr>
          <p:cNvPr id="3" name="Content Placeholder 2"/>
          <p:cNvSpPr>
            <a:spLocks noGrp="1"/>
          </p:cNvSpPr>
          <p:nvPr>
            <p:ph idx="1"/>
          </p:nvPr>
        </p:nvSpPr>
        <p:spPr/>
        <p:txBody>
          <a:bodyPr/>
          <a:lstStyle/>
          <a:p>
            <a:pPr marL="0" indent="0">
              <a:buNone/>
            </a:pPr>
            <a:endParaRPr lang="en-US" sz="2800" dirty="0"/>
          </a:p>
          <a:p>
            <a:r>
              <a:rPr lang="en-US" sz="2800" dirty="0"/>
              <a:t>LDL </a:t>
            </a:r>
            <a:r>
              <a:rPr lang="en-US" sz="2800" dirty="0" err="1"/>
              <a:t>apheresis</a:t>
            </a:r>
            <a:r>
              <a:rPr lang="en-US" sz="2800" dirty="0"/>
              <a:t> combined with maximum tolerated potent </a:t>
            </a:r>
            <a:r>
              <a:rPr lang="en-US" sz="2800" dirty="0" err="1"/>
              <a:t>statins</a:t>
            </a:r>
            <a:r>
              <a:rPr lang="en-US" sz="2800" dirty="0"/>
              <a:t>, </a:t>
            </a:r>
            <a:r>
              <a:rPr lang="en-US" sz="2800" dirty="0" err="1"/>
              <a:t>ezetimibe</a:t>
            </a:r>
            <a:r>
              <a:rPr lang="en-US" sz="2800" dirty="0"/>
              <a:t> and bile acid </a:t>
            </a:r>
            <a:r>
              <a:rPr lang="en-US" sz="2800" dirty="0" err="1"/>
              <a:t>sequestrants</a:t>
            </a:r>
            <a:r>
              <a:rPr lang="en-US" sz="2800" dirty="0"/>
              <a:t>.</a:t>
            </a:r>
          </a:p>
          <a:p>
            <a:r>
              <a:rPr lang="en-US" sz="2800" dirty="0" err="1"/>
              <a:t>Apheresis</a:t>
            </a:r>
            <a:r>
              <a:rPr lang="en-US" sz="2800" dirty="0"/>
              <a:t> should start in early childhood after initiation of drug treatment.</a:t>
            </a:r>
          </a:p>
          <a:p>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LDL </a:t>
            </a:r>
            <a:r>
              <a:rPr lang="en-US" dirty="0" err="1"/>
              <a:t>apheresis</a:t>
            </a:r>
            <a:br>
              <a:rPr lang="en-US" dirty="0"/>
            </a:br>
            <a:endParaRPr lang="en-US" dirty="0"/>
          </a:p>
        </p:txBody>
      </p:sp>
      <p:sp>
        <p:nvSpPr>
          <p:cNvPr id="3" name="Content Placeholder 2"/>
          <p:cNvSpPr>
            <a:spLocks noGrp="1"/>
          </p:cNvSpPr>
          <p:nvPr>
            <p:ph idx="1"/>
          </p:nvPr>
        </p:nvSpPr>
        <p:spPr/>
        <p:txBody>
          <a:bodyPr/>
          <a:lstStyle/>
          <a:p>
            <a:r>
              <a:rPr lang="en-US" sz="2800" dirty="0"/>
              <a:t>In </a:t>
            </a:r>
            <a:r>
              <a:rPr lang="en-US" sz="2800" dirty="0" err="1"/>
              <a:t>HoFH</a:t>
            </a:r>
            <a:r>
              <a:rPr lang="en-US" sz="2800" dirty="0"/>
              <a:t>, </a:t>
            </a:r>
            <a:r>
              <a:rPr lang="en-US" sz="2800" dirty="0" err="1"/>
              <a:t>hyperLp</a:t>
            </a:r>
            <a:r>
              <a:rPr lang="en-US" sz="2800" dirty="0"/>
              <a:t>(a) </a:t>
            </a:r>
          </a:p>
          <a:p>
            <a:r>
              <a:rPr lang="en-US" sz="2800" dirty="0"/>
              <a:t>Does once in two week</a:t>
            </a:r>
          </a:p>
          <a:p>
            <a:r>
              <a:rPr lang="en-US" sz="2800" dirty="0"/>
              <a:t>Indication </a:t>
            </a:r>
          </a:p>
          <a:p>
            <a:pPr lvl="1"/>
            <a:r>
              <a:rPr lang="en-US" sz="2800" dirty="0"/>
              <a:t>Pts with max tolerated drug therapy and have CAD and LDL-C &gt;200mg/dl.</a:t>
            </a:r>
          </a:p>
          <a:p>
            <a:pPr lvl="1"/>
            <a:r>
              <a:rPr lang="en-US" sz="2800" dirty="0"/>
              <a:t>No CAD wit plasma LDL-C &gt;300mg/dl</a:t>
            </a:r>
          </a:p>
          <a:p>
            <a:pPr lvl="1"/>
            <a:endParaRPr lang="en-US" sz="2800" dirty="0"/>
          </a:p>
          <a:p>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a:t>Inhibitors of LDL synthesis, </a:t>
            </a:r>
            <a:r>
              <a:rPr lang="en-US" sz="2800" dirty="0" err="1"/>
              <a:t>lomitapide</a:t>
            </a:r>
            <a:r>
              <a:rPr lang="en-US" sz="2800" dirty="0"/>
              <a:t> and </a:t>
            </a:r>
            <a:r>
              <a:rPr lang="en-US" sz="2800" dirty="0" err="1"/>
              <a:t>mipomersen</a:t>
            </a:r>
            <a:r>
              <a:rPr lang="en-US" sz="2800" dirty="0"/>
              <a:t>, are new therapeutic options. PCSK9 inhibitors are being evaluated in </a:t>
            </a:r>
            <a:r>
              <a:rPr lang="en-US" sz="2800" dirty="0" err="1"/>
              <a:t>HoFH</a:t>
            </a:r>
            <a:r>
              <a:rPr lang="en-US" sz="2800" dirty="0"/>
              <a:t> and seem to be effective if there is residual receptor activity.</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Lomitapide</a:t>
            </a:r>
            <a:endParaRPr lang="en-US" dirty="0"/>
          </a:p>
        </p:txBody>
      </p:sp>
      <p:sp>
        <p:nvSpPr>
          <p:cNvPr id="3" name="Content Placeholder 2"/>
          <p:cNvSpPr>
            <a:spLocks noGrp="1"/>
          </p:cNvSpPr>
          <p:nvPr>
            <p:ph idx="1"/>
          </p:nvPr>
        </p:nvSpPr>
        <p:spPr/>
        <p:txBody>
          <a:bodyPr>
            <a:normAutofit/>
          </a:bodyPr>
          <a:lstStyle/>
          <a:p>
            <a:r>
              <a:rPr lang="en-US" sz="2400" dirty="0"/>
              <a:t>Approved for the treatment of </a:t>
            </a:r>
            <a:r>
              <a:rPr lang="en-US" sz="2400" dirty="0" err="1"/>
              <a:t>HoFH</a:t>
            </a:r>
            <a:endParaRPr lang="en-US" sz="2400" dirty="0"/>
          </a:p>
          <a:p>
            <a:r>
              <a:rPr lang="en-US" sz="2400" dirty="0"/>
              <a:t>US FDA approved </a:t>
            </a:r>
            <a:r>
              <a:rPr lang="en-US" sz="2400" dirty="0" err="1"/>
              <a:t>lomitapide</a:t>
            </a:r>
            <a:r>
              <a:rPr lang="en-US" sz="2400" dirty="0"/>
              <a:t> on 21 December 2012.</a:t>
            </a:r>
          </a:p>
          <a:p>
            <a:r>
              <a:rPr lang="en-US" sz="2400" dirty="0"/>
              <a:t>It is  an orphan drug.</a:t>
            </a:r>
          </a:p>
          <a:p>
            <a:r>
              <a:rPr lang="en-US" sz="2400" dirty="0"/>
              <a:t>MOA- </a:t>
            </a:r>
            <a:r>
              <a:rPr lang="en-US" sz="2400" dirty="0" err="1"/>
              <a:t>Microsomal</a:t>
            </a:r>
            <a:r>
              <a:rPr lang="en-US" sz="2400" dirty="0"/>
              <a:t> triglyceride transfer protein inhibitor(MTP inhibitor) </a:t>
            </a:r>
          </a:p>
          <a:p>
            <a:r>
              <a:rPr lang="en-US" sz="2400" dirty="0">
                <a:latin typeface="Calibri"/>
                <a:cs typeface="Calibri"/>
              </a:rPr>
              <a:t>↓LDL-C by 50% and prevent VLDL formation and secretion from liver.</a:t>
            </a:r>
          </a:p>
          <a:p>
            <a:r>
              <a:rPr lang="en-US" sz="2400" dirty="0">
                <a:latin typeface="Calibri"/>
                <a:cs typeface="Calibri"/>
              </a:rPr>
              <a:t>↑ALT level and fatty liver.</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36F89-6967-4BFA-ADAF-647C4D5D4966}"/>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7A9D5DB9-97F5-4825-B27A-C7C8E28B5312}"/>
              </a:ext>
            </a:extLst>
          </p:cNvPr>
          <p:cNvSpPr>
            <a:spLocks noGrp="1"/>
          </p:cNvSpPr>
          <p:nvPr>
            <p:ph idx="1"/>
          </p:nvPr>
        </p:nvSpPr>
        <p:spPr/>
        <p:txBody>
          <a:bodyPr>
            <a:normAutofit/>
          </a:bodyPr>
          <a:lstStyle/>
          <a:p>
            <a:pPr marL="0" indent="0">
              <a:buNone/>
            </a:pPr>
            <a:r>
              <a:rPr lang="en-US" sz="2800" dirty="0"/>
              <a:t>Biologically important lipoproteins </a:t>
            </a:r>
          </a:p>
          <a:p>
            <a:endParaRPr lang="en-US" sz="2800" dirty="0"/>
          </a:p>
          <a:p>
            <a:r>
              <a:rPr lang="en-US" sz="2800" dirty="0"/>
              <a:t>     Chylomicrons</a:t>
            </a:r>
          </a:p>
          <a:p>
            <a:r>
              <a:rPr lang="en-US" sz="2800" dirty="0"/>
              <a:t>     VLDL</a:t>
            </a:r>
          </a:p>
          <a:p>
            <a:r>
              <a:rPr lang="en-US" sz="2800" dirty="0"/>
              <a:t>     LDL</a:t>
            </a:r>
          </a:p>
          <a:p>
            <a:r>
              <a:rPr lang="en-US" sz="2800" dirty="0"/>
              <a:t>     HDL</a:t>
            </a:r>
            <a:endParaRPr lang="en-IN" sz="2800" dirty="0"/>
          </a:p>
        </p:txBody>
      </p:sp>
    </p:spTree>
    <p:extLst>
      <p:ext uri="{BB962C8B-B14F-4D97-AF65-F5344CB8AC3E}">
        <p14:creationId xmlns:p14="http://schemas.microsoft.com/office/powerpoint/2010/main" val="29083200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Mipomersen</a:t>
            </a:r>
            <a:r>
              <a:rPr lang="en-US" dirty="0"/>
              <a:t> </a:t>
            </a:r>
          </a:p>
        </p:txBody>
      </p:sp>
      <p:sp>
        <p:nvSpPr>
          <p:cNvPr id="3" name="Content Placeholder 2"/>
          <p:cNvSpPr>
            <a:spLocks noGrp="1"/>
          </p:cNvSpPr>
          <p:nvPr>
            <p:ph idx="1"/>
          </p:nvPr>
        </p:nvSpPr>
        <p:spPr>
          <a:xfrm>
            <a:off x="556591" y="1828800"/>
            <a:ext cx="8077200" cy="5029200"/>
          </a:xfrm>
        </p:spPr>
        <p:txBody>
          <a:bodyPr>
            <a:normAutofit/>
          </a:bodyPr>
          <a:lstStyle/>
          <a:p>
            <a:r>
              <a:rPr lang="en-US" sz="2800" dirty="0" err="1"/>
              <a:t>Mipomersen</a:t>
            </a:r>
            <a:r>
              <a:rPr lang="en-US" sz="2800" dirty="0"/>
              <a:t> inhibit </a:t>
            </a:r>
            <a:r>
              <a:rPr lang="en-US" sz="2800" dirty="0" err="1"/>
              <a:t>apo</a:t>
            </a:r>
            <a:r>
              <a:rPr lang="en-US" sz="2800" dirty="0"/>
              <a:t> B mRNA with </a:t>
            </a:r>
            <a:r>
              <a:rPr lang="en-US" sz="2800" dirty="0" err="1"/>
              <a:t>phosphorothioate</a:t>
            </a:r>
            <a:r>
              <a:rPr lang="en-US" sz="2800" dirty="0"/>
              <a:t>-linked antisense </a:t>
            </a:r>
            <a:r>
              <a:rPr lang="en-US" sz="2800" dirty="0" err="1"/>
              <a:t>oligonucleotides</a:t>
            </a:r>
            <a:r>
              <a:rPr lang="en-US" sz="2800" dirty="0"/>
              <a:t>.</a:t>
            </a:r>
          </a:p>
          <a:p>
            <a:r>
              <a:rPr lang="en-US" sz="2800" dirty="0"/>
              <a:t>Approved for </a:t>
            </a:r>
            <a:r>
              <a:rPr lang="en-US" sz="2800" dirty="0" err="1"/>
              <a:t>HoFH</a:t>
            </a:r>
            <a:r>
              <a:rPr lang="en-US" sz="2800" dirty="0"/>
              <a:t>.</a:t>
            </a:r>
          </a:p>
          <a:p>
            <a:r>
              <a:rPr lang="en-US" sz="2800" dirty="0">
                <a:latin typeface="Calibri"/>
                <a:cs typeface="Calibri"/>
              </a:rPr>
              <a:t>↓LDL-C by 20-30%.</a:t>
            </a:r>
          </a:p>
          <a:p>
            <a:r>
              <a:rPr lang="en-US" sz="2800" dirty="0">
                <a:latin typeface="Calibri"/>
                <a:cs typeface="Calibri"/>
              </a:rPr>
              <a:t>S.E-Associated with fat deposition in the liver</a:t>
            </a:r>
            <a:endParaRPr lang="en-US" sz="28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105" y="274638"/>
            <a:ext cx="8077200" cy="639762"/>
          </a:xfrm>
        </p:spPr>
        <p:txBody>
          <a:bodyPr>
            <a:normAutofit fontScale="90000"/>
          </a:bodyPr>
          <a:lstStyle/>
          <a:p>
            <a:r>
              <a:rPr lang="en-US" dirty="0" err="1"/>
              <a:t>Statins</a:t>
            </a:r>
            <a:r>
              <a:rPr lang="en-US" dirty="0"/>
              <a:t> </a:t>
            </a:r>
          </a:p>
        </p:txBody>
      </p:sp>
      <p:sp>
        <p:nvSpPr>
          <p:cNvPr id="3" name="Content Placeholder 2"/>
          <p:cNvSpPr>
            <a:spLocks noGrp="1"/>
          </p:cNvSpPr>
          <p:nvPr>
            <p:ph idx="1"/>
          </p:nvPr>
        </p:nvSpPr>
        <p:spPr>
          <a:xfrm>
            <a:off x="712305" y="1295399"/>
            <a:ext cx="8382000" cy="5287963"/>
          </a:xfrm>
        </p:spPr>
        <p:txBody>
          <a:bodyPr>
            <a:normAutofit/>
          </a:bodyPr>
          <a:lstStyle/>
          <a:p>
            <a:r>
              <a:rPr lang="en-US" sz="2000" dirty="0" err="1"/>
              <a:t>Statins</a:t>
            </a:r>
            <a:r>
              <a:rPr lang="en-US" sz="2000" dirty="0"/>
              <a:t>- inhibitors of HMG-</a:t>
            </a:r>
            <a:r>
              <a:rPr lang="en-US" sz="2000" dirty="0" err="1"/>
              <a:t>CoA</a:t>
            </a:r>
            <a:r>
              <a:rPr lang="en-US" sz="2000" dirty="0"/>
              <a:t> </a:t>
            </a:r>
            <a:r>
              <a:rPr lang="en-US" sz="2000" dirty="0" err="1"/>
              <a:t>reductase</a:t>
            </a:r>
            <a:r>
              <a:rPr lang="en-US" sz="2000" dirty="0"/>
              <a:t> and prevent the formation of </a:t>
            </a:r>
            <a:r>
              <a:rPr lang="en-US" sz="2000" dirty="0" err="1"/>
              <a:t>mevalonate</a:t>
            </a:r>
            <a:r>
              <a:rPr lang="en-US" sz="2000" dirty="0"/>
              <a:t>, the rate-limiting step of sterol synthesis.</a:t>
            </a:r>
          </a:p>
          <a:p>
            <a:r>
              <a:rPr lang="en-US" sz="2000" dirty="0"/>
              <a:t>Increases hepatic LDL –R and decrease the production of VLDL and LDL.</a:t>
            </a:r>
          </a:p>
          <a:p>
            <a:r>
              <a:rPr lang="en-US" sz="2000" dirty="0" err="1"/>
              <a:t>Statins</a:t>
            </a:r>
            <a:r>
              <a:rPr lang="en-US" sz="2000" dirty="0"/>
              <a:t> may increase HDL-C.</a:t>
            </a:r>
          </a:p>
          <a:p>
            <a:r>
              <a:rPr lang="en-US" sz="2000" dirty="0" err="1"/>
              <a:t>Statins</a:t>
            </a:r>
            <a:r>
              <a:rPr lang="en-US" sz="2000" dirty="0"/>
              <a:t> decrease the inflammatory component of plaque. </a:t>
            </a:r>
          </a:p>
          <a:p>
            <a:r>
              <a:rPr lang="en-US" sz="2000" dirty="0" err="1"/>
              <a:t>Statins</a:t>
            </a:r>
            <a:r>
              <a:rPr lang="en-US" sz="2000" dirty="0"/>
              <a:t> </a:t>
            </a:r>
            <a:r>
              <a:rPr lang="en-US" sz="2000" dirty="0">
                <a:latin typeface="Calibri"/>
                <a:cs typeface="Calibri"/>
              </a:rPr>
              <a:t>↑</a:t>
            </a:r>
            <a:r>
              <a:rPr lang="en-US" sz="2000" dirty="0"/>
              <a:t>Trans Intestinal Cholesterol Excretion(TICE).</a:t>
            </a:r>
          </a:p>
          <a:p>
            <a:endParaRPr lang="en-US" sz="2000" dirty="0"/>
          </a:p>
          <a:p>
            <a:r>
              <a:rPr lang="en-US" sz="2000" dirty="0"/>
              <a:t>S.E- </a:t>
            </a:r>
            <a:r>
              <a:rPr lang="en-US" sz="2000" dirty="0" err="1"/>
              <a:t>Myalgia</a:t>
            </a:r>
            <a:r>
              <a:rPr lang="en-US" sz="2000" dirty="0"/>
              <a:t>(10%),</a:t>
            </a:r>
            <a:r>
              <a:rPr lang="en-US" sz="2000" dirty="0" err="1"/>
              <a:t>myositis</a:t>
            </a:r>
            <a:r>
              <a:rPr lang="en-US" sz="2000" dirty="0"/>
              <a:t>(</a:t>
            </a:r>
            <a:r>
              <a:rPr lang="en-US" sz="2000" dirty="0">
                <a:latin typeface="Calibri"/>
                <a:cs typeface="Calibri"/>
              </a:rPr>
              <a:t>↑CPK, need </a:t>
            </a:r>
            <a:r>
              <a:rPr lang="en-US" sz="2000" dirty="0" err="1">
                <a:latin typeface="Calibri"/>
                <a:cs typeface="Calibri"/>
              </a:rPr>
              <a:t>rechallenge</a:t>
            </a:r>
            <a:r>
              <a:rPr lang="en-US" sz="2000" dirty="0">
                <a:latin typeface="Calibri"/>
                <a:cs typeface="Calibri"/>
              </a:rPr>
              <a:t> to confirm),</a:t>
            </a:r>
            <a:r>
              <a:rPr lang="en-US" sz="2000" dirty="0" err="1">
                <a:latin typeface="Calibri"/>
                <a:cs typeface="Calibri"/>
              </a:rPr>
              <a:t>rhabdomyolysis</a:t>
            </a:r>
            <a:r>
              <a:rPr lang="en-US" sz="2000" dirty="0">
                <a:latin typeface="Calibri"/>
                <a:cs typeface="Calibri"/>
              </a:rPr>
              <a:t>(rare),reversible elevation of ALT.</a:t>
            </a:r>
          </a:p>
          <a:p>
            <a:r>
              <a:rPr lang="en-US" sz="2000" dirty="0">
                <a:latin typeface="Calibri"/>
                <a:cs typeface="Calibri"/>
              </a:rPr>
              <a:t>Check ALT and CPK within 3months.</a:t>
            </a:r>
          </a:p>
          <a:p>
            <a:r>
              <a:rPr lang="en-US" sz="2000" dirty="0">
                <a:latin typeface="Calibri"/>
                <a:cs typeface="Calibri"/>
              </a:rPr>
              <a:t>Usually well tolerated. </a:t>
            </a:r>
            <a:endParaRPr lang="en-US" sz="2000"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2183" y="523461"/>
            <a:ext cx="8686800" cy="6172200"/>
          </a:xfrm>
        </p:spPr>
        <p:txBody>
          <a:bodyPr>
            <a:normAutofit/>
          </a:bodyPr>
          <a:lstStyle/>
          <a:p>
            <a:r>
              <a:rPr lang="en-US" sz="2800" dirty="0"/>
              <a:t>High intensity - Daily dosage lowers LDL-C by approximately ≥ 50% on average </a:t>
            </a:r>
          </a:p>
          <a:p>
            <a:r>
              <a:rPr lang="en-US" sz="2800" dirty="0"/>
              <a:t>Moderate intensity -Daily dosage lowers LDL-C by approximately 30% to 50% on average </a:t>
            </a:r>
          </a:p>
          <a:p>
            <a:r>
              <a:rPr lang="en-US" sz="2800" dirty="0"/>
              <a:t>Low intensity -Daily dosage lowers LDL-C by &lt; 30% average.</a:t>
            </a:r>
          </a:p>
          <a:p>
            <a:r>
              <a:rPr lang="en-US" sz="2800" dirty="0" err="1"/>
              <a:t>Statins</a:t>
            </a:r>
            <a:r>
              <a:rPr lang="en-US" sz="2800" dirty="0"/>
              <a:t> are first line treatment option in almost all condition with hypercholesterolemia( primary /secondary).</a:t>
            </a:r>
          </a:p>
          <a:p>
            <a:pPr marL="0" indent="0">
              <a:buNone/>
            </a:pPr>
            <a:endParaRPr lang="en-US" sz="2800"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9AD2D-E672-492B-9875-F65FF989D8CA}"/>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AEFD15E7-A461-4016-BB45-E263DDA3DE57}"/>
              </a:ext>
            </a:extLst>
          </p:cNvPr>
          <p:cNvPicPr>
            <a:picLocks noGrp="1" noChangeAspect="1"/>
          </p:cNvPicPr>
          <p:nvPr>
            <p:ph idx="1"/>
          </p:nvPr>
        </p:nvPicPr>
        <p:blipFill>
          <a:blip r:embed="rId2"/>
          <a:stretch>
            <a:fillRect/>
          </a:stretch>
        </p:blipFill>
        <p:spPr>
          <a:xfrm>
            <a:off x="1444486" y="1046922"/>
            <a:ext cx="7620000" cy="4995104"/>
          </a:xfrm>
        </p:spPr>
      </p:pic>
    </p:spTree>
    <p:extLst>
      <p:ext uri="{BB962C8B-B14F-4D97-AF65-F5344CB8AC3E}">
        <p14:creationId xmlns:p14="http://schemas.microsoft.com/office/powerpoint/2010/main" val="10999991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effectLst>
                  <a:outerShdw blurRad="38100" dist="38100" dir="2700000" algn="tl">
                    <a:srgbClr val="DDDDDD"/>
                  </a:outerShdw>
                </a:effectLst>
                <a:cs typeface="Arial" pitchFamily="34" charset="0"/>
              </a:rPr>
              <a:t>Ezetimibe</a:t>
            </a:r>
            <a:endParaRPr lang="en-US" dirty="0"/>
          </a:p>
        </p:txBody>
      </p:sp>
      <p:sp>
        <p:nvSpPr>
          <p:cNvPr id="3" name="Content Placeholder 2"/>
          <p:cNvSpPr>
            <a:spLocks noGrp="1"/>
          </p:cNvSpPr>
          <p:nvPr>
            <p:ph idx="1"/>
          </p:nvPr>
        </p:nvSpPr>
        <p:spPr>
          <a:xfrm>
            <a:off x="530087" y="1497495"/>
            <a:ext cx="9144000" cy="5181600"/>
          </a:xfrm>
        </p:spPr>
        <p:txBody>
          <a:bodyPr>
            <a:normAutofit/>
          </a:bodyPr>
          <a:lstStyle/>
          <a:p>
            <a:r>
              <a:rPr lang="en-US" sz="2400" dirty="0" err="1"/>
              <a:t>Ezetimibe</a:t>
            </a:r>
            <a:r>
              <a:rPr lang="en-US" sz="2400" dirty="0"/>
              <a:t> limits selective uptake of cholesterol and other sterols by intestinal epithelial cells by interfering with </a:t>
            </a:r>
            <a:r>
              <a:rPr lang="en-US" sz="2400" b="1" dirty="0"/>
              <a:t>NPC1L1</a:t>
            </a:r>
            <a:r>
              <a:rPr lang="en-US" sz="2400" dirty="0"/>
              <a:t> (</a:t>
            </a:r>
            <a:r>
              <a:rPr lang="en-US" sz="2400" dirty="0" err="1"/>
              <a:t>Niemann</a:t>
            </a:r>
            <a:r>
              <a:rPr lang="en-US" sz="2400" dirty="0"/>
              <a:t>–Pick C1–like 1).</a:t>
            </a:r>
          </a:p>
          <a:p>
            <a:r>
              <a:rPr lang="en-US" sz="2400" dirty="0"/>
              <a:t>Usual second line agent, Dose 10 mg </a:t>
            </a:r>
          </a:p>
          <a:p>
            <a:r>
              <a:rPr lang="en-US" sz="2400" dirty="0" err="1"/>
              <a:t>Ezetimibe</a:t>
            </a:r>
            <a:r>
              <a:rPr lang="en-US" sz="2400" dirty="0"/>
              <a:t> lowers LDL-C by about 18% and adds to the effect of </a:t>
            </a:r>
            <a:r>
              <a:rPr lang="en-US" sz="2400" dirty="0" err="1"/>
              <a:t>statins</a:t>
            </a:r>
            <a:r>
              <a:rPr lang="en-US" sz="2400" dirty="0"/>
              <a:t>.</a:t>
            </a:r>
          </a:p>
          <a:p>
            <a:r>
              <a:rPr lang="en-US" sz="2400" dirty="0"/>
              <a:t>Drug of choice in cases of </a:t>
            </a:r>
            <a:r>
              <a:rPr lang="en-US" sz="2400" dirty="0" err="1"/>
              <a:t>sitosterolemia</a:t>
            </a:r>
            <a:r>
              <a:rPr lang="en-US" sz="2400" dirty="0"/>
              <a:t>.</a:t>
            </a:r>
          </a:p>
          <a:p>
            <a:r>
              <a:rPr lang="en-US" sz="2400" dirty="0" err="1"/>
              <a:t>Ezetimibe</a:t>
            </a:r>
            <a:r>
              <a:rPr lang="en-US" sz="2400" dirty="0"/>
              <a:t> trials-ENHANCE,SEAS,ARBITER-6,SHARP &amp; IMPROVE-IT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739" y="192156"/>
            <a:ext cx="8229600" cy="1143000"/>
          </a:xfrm>
        </p:spPr>
        <p:txBody>
          <a:bodyPr/>
          <a:lstStyle/>
          <a:p>
            <a:r>
              <a:rPr lang="en-US" dirty="0" err="1"/>
              <a:t>Fibrates</a:t>
            </a:r>
            <a:r>
              <a:rPr lang="en-US" dirty="0"/>
              <a:t> </a:t>
            </a:r>
          </a:p>
        </p:txBody>
      </p:sp>
      <p:sp>
        <p:nvSpPr>
          <p:cNvPr id="3" name="Content Placeholder 2"/>
          <p:cNvSpPr>
            <a:spLocks noGrp="1"/>
          </p:cNvSpPr>
          <p:nvPr>
            <p:ph idx="1"/>
          </p:nvPr>
        </p:nvSpPr>
        <p:spPr>
          <a:xfrm>
            <a:off x="530087" y="1335156"/>
            <a:ext cx="9144000" cy="5105400"/>
          </a:xfrm>
        </p:spPr>
        <p:txBody>
          <a:bodyPr>
            <a:normAutofit/>
          </a:bodyPr>
          <a:lstStyle/>
          <a:p>
            <a:r>
              <a:rPr lang="en-US" sz="2400" dirty="0"/>
              <a:t>Indicated for </a:t>
            </a:r>
            <a:r>
              <a:rPr lang="en-US" sz="2400" dirty="0" err="1"/>
              <a:t>hypertriglyceridemia</a:t>
            </a:r>
            <a:r>
              <a:rPr lang="en-US" sz="2400" dirty="0"/>
              <a:t> and in the secondary prevention of CVD in patients with low HDL-C levels.</a:t>
            </a:r>
          </a:p>
          <a:p>
            <a:r>
              <a:rPr lang="en-US" sz="2400" dirty="0" err="1"/>
              <a:t>Gemfibrozil</a:t>
            </a:r>
            <a:r>
              <a:rPr lang="en-US" sz="2400" dirty="0"/>
              <a:t> 600mg BD, </a:t>
            </a:r>
            <a:r>
              <a:rPr lang="en-US" sz="2400" dirty="0" err="1"/>
              <a:t>Fenofibrate</a:t>
            </a:r>
            <a:r>
              <a:rPr lang="en-US" sz="2400" dirty="0"/>
              <a:t> 200mg OD.</a:t>
            </a:r>
          </a:p>
          <a:p>
            <a:r>
              <a:rPr lang="en-US" sz="2400" dirty="0"/>
              <a:t>MOA-interact with PPAR-α, which regulates transcription of the LPL, </a:t>
            </a:r>
            <a:r>
              <a:rPr lang="en-US" sz="2400" dirty="0" err="1"/>
              <a:t>apo</a:t>
            </a:r>
            <a:r>
              <a:rPr lang="en-US" sz="2400" dirty="0"/>
              <a:t> C-II, and </a:t>
            </a:r>
            <a:r>
              <a:rPr lang="en-US" sz="2400" dirty="0" err="1"/>
              <a:t>apo</a:t>
            </a:r>
            <a:r>
              <a:rPr lang="en-US" sz="2400" dirty="0"/>
              <a:t> A-I genes. </a:t>
            </a:r>
          </a:p>
          <a:p>
            <a:r>
              <a:rPr lang="en-US" sz="2400" dirty="0"/>
              <a:t>S.E-</a:t>
            </a:r>
            <a:r>
              <a:rPr lang="en-US" sz="2400" dirty="0" err="1"/>
              <a:t>cutaneous</a:t>
            </a:r>
            <a:r>
              <a:rPr lang="en-US" sz="2400" dirty="0"/>
              <a:t> </a:t>
            </a:r>
            <a:r>
              <a:rPr lang="en-US" sz="2400" dirty="0" err="1"/>
              <a:t>manifestations,abdominal</a:t>
            </a:r>
            <a:r>
              <a:rPr lang="en-US" sz="2400" dirty="0"/>
              <a:t> discomfort, increased bile </a:t>
            </a:r>
            <a:r>
              <a:rPr lang="en-US" sz="2400" dirty="0" err="1"/>
              <a:t>lithogenicity</a:t>
            </a:r>
            <a:r>
              <a:rPr lang="en-US" sz="2400" dirty="0"/>
              <a:t>, erectile dysfunction, elevated </a:t>
            </a:r>
            <a:r>
              <a:rPr lang="en-US" sz="2400" dirty="0" err="1"/>
              <a:t>transaminase</a:t>
            </a:r>
            <a:r>
              <a:rPr lang="en-US" sz="2400" dirty="0"/>
              <a:t> levels, interaction with oral anticoagulants, and elevated plasma </a:t>
            </a:r>
            <a:r>
              <a:rPr lang="en-US" sz="2400" dirty="0" err="1"/>
              <a:t>homocysteine</a:t>
            </a:r>
            <a:r>
              <a:rPr lang="en-US" sz="2400" dirty="0"/>
              <a:t>.</a:t>
            </a:r>
          </a:p>
          <a:p>
            <a:r>
              <a:rPr lang="en-US" sz="2400" dirty="0"/>
              <a:t>In post </a:t>
            </a:r>
            <a:r>
              <a:rPr lang="en-US" sz="2400" dirty="0" err="1"/>
              <a:t>statin</a:t>
            </a:r>
            <a:r>
              <a:rPr lang="en-US" sz="2400" dirty="0"/>
              <a:t> era the FIELD and ACCORD trials have failed to achieve clinical usefulness of </a:t>
            </a:r>
            <a:r>
              <a:rPr lang="en-US" sz="2400" dirty="0" err="1"/>
              <a:t>fibrates</a:t>
            </a:r>
            <a:r>
              <a:rPr lang="en-US" sz="2400" dirty="0"/>
              <a:t>.</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826" y="106018"/>
            <a:ext cx="8229600" cy="1143000"/>
          </a:xfrm>
        </p:spPr>
        <p:txBody>
          <a:bodyPr/>
          <a:lstStyle/>
          <a:p>
            <a:r>
              <a:rPr lang="en-US" dirty="0">
                <a:effectLst>
                  <a:outerShdw blurRad="38100" dist="38100" dir="2700000" algn="tl">
                    <a:srgbClr val="DDDDDD"/>
                  </a:outerShdw>
                </a:effectLst>
              </a:rPr>
              <a:t>Bile Acid </a:t>
            </a:r>
            <a:r>
              <a:rPr lang="en-US" dirty="0" err="1">
                <a:effectLst>
                  <a:outerShdw blurRad="38100" dist="38100" dir="2700000" algn="tl">
                    <a:srgbClr val="DDDDDD"/>
                  </a:outerShdw>
                </a:effectLst>
              </a:rPr>
              <a:t>Sequestrant</a:t>
            </a:r>
            <a:endParaRPr lang="en-US" dirty="0"/>
          </a:p>
        </p:txBody>
      </p:sp>
      <p:sp>
        <p:nvSpPr>
          <p:cNvPr id="3" name="Content Placeholder 2"/>
          <p:cNvSpPr>
            <a:spLocks noGrp="1"/>
          </p:cNvSpPr>
          <p:nvPr>
            <p:ph idx="1"/>
          </p:nvPr>
        </p:nvSpPr>
        <p:spPr>
          <a:xfrm>
            <a:off x="662609" y="1143000"/>
            <a:ext cx="9144000" cy="5867400"/>
          </a:xfrm>
        </p:spPr>
        <p:txBody>
          <a:bodyPr>
            <a:normAutofit/>
          </a:bodyPr>
          <a:lstStyle/>
          <a:p>
            <a:r>
              <a:rPr lang="en-US" sz="2000" dirty="0"/>
              <a:t>Interrupt the </a:t>
            </a:r>
            <a:r>
              <a:rPr lang="en-US" sz="2000" dirty="0" err="1"/>
              <a:t>enterohepatic</a:t>
            </a:r>
            <a:r>
              <a:rPr lang="en-US" sz="2000" dirty="0"/>
              <a:t> circulation of bile acids by inhibiting their </a:t>
            </a:r>
            <a:r>
              <a:rPr lang="en-US" sz="2000" dirty="0" err="1"/>
              <a:t>reabsorption</a:t>
            </a:r>
            <a:r>
              <a:rPr lang="en-US" sz="2000" dirty="0"/>
              <a:t>.</a:t>
            </a:r>
          </a:p>
          <a:p>
            <a:r>
              <a:rPr lang="en-US" sz="2000" dirty="0"/>
              <a:t>Used as adjunctive therapy</a:t>
            </a:r>
          </a:p>
          <a:p>
            <a:r>
              <a:rPr lang="en-US" sz="2000" dirty="0"/>
              <a:t>Not absorbed systemically, safest</a:t>
            </a:r>
          </a:p>
          <a:p>
            <a:r>
              <a:rPr lang="en-US" sz="2000" dirty="0" err="1"/>
              <a:t>Cholestyramine</a:t>
            </a:r>
            <a:r>
              <a:rPr lang="en-US" sz="2000" dirty="0"/>
              <a:t> - 4-g unit doses as a powder</a:t>
            </a:r>
          </a:p>
          <a:p>
            <a:r>
              <a:rPr lang="en-US" sz="2000" dirty="0" err="1"/>
              <a:t>Colestipol</a:t>
            </a:r>
            <a:r>
              <a:rPr lang="en-US" sz="2000" dirty="0"/>
              <a:t> is used in 5-g unit doses. </a:t>
            </a:r>
          </a:p>
          <a:p>
            <a:r>
              <a:rPr lang="en-US" sz="2000" dirty="0" err="1"/>
              <a:t>Colesevelam</a:t>
            </a:r>
            <a:r>
              <a:rPr lang="en-US" sz="2000" dirty="0"/>
              <a:t> is more </a:t>
            </a:r>
            <a:r>
              <a:rPr lang="en-US" sz="2000" dirty="0" err="1"/>
              <a:t>potent,twice</a:t>
            </a:r>
            <a:r>
              <a:rPr lang="en-US" sz="2000" dirty="0"/>
              <a:t> the capacity to bind cholesterol as </a:t>
            </a:r>
            <a:r>
              <a:rPr lang="en-US" sz="2000" dirty="0" err="1"/>
              <a:t>cholestyramine</a:t>
            </a:r>
            <a:r>
              <a:rPr lang="en-US" sz="2000" dirty="0"/>
              <a:t> does.( In doses of 3.8 to 4.5 g/day)</a:t>
            </a:r>
          </a:p>
          <a:p>
            <a:r>
              <a:rPr lang="en-US" sz="2000" dirty="0" err="1"/>
              <a:t>Colesevelam</a:t>
            </a:r>
            <a:r>
              <a:rPr lang="en-US" sz="2000" dirty="0"/>
              <a:t> decrease </a:t>
            </a:r>
            <a:r>
              <a:rPr lang="en-US" sz="2000" dirty="0" err="1"/>
              <a:t>glycated</a:t>
            </a:r>
            <a:r>
              <a:rPr lang="en-US" sz="2000" dirty="0"/>
              <a:t> hemoglobin A1c (HbA1c). </a:t>
            </a:r>
          </a:p>
          <a:p>
            <a:r>
              <a:rPr lang="en-US" sz="2000" dirty="0"/>
              <a:t>Taken with food, other medication 1hr </a:t>
            </a:r>
            <a:r>
              <a:rPr lang="en-US" sz="2000" dirty="0" err="1"/>
              <a:t>b/f</a:t>
            </a:r>
            <a:r>
              <a:rPr lang="en-US" sz="2000" dirty="0"/>
              <a:t> or 4hr after only.</a:t>
            </a:r>
          </a:p>
          <a:p>
            <a:r>
              <a:rPr lang="en-US" sz="2000" dirty="0"/>
              <a:t>S.E- constipation, a sensation of fullness, and gastrointestinal discomfort.</a:t>
            </a:r>
          </a:p>
          <a:p>
            <a:r>
              <a:rPr lang="en-US" sz="2000" dirty="0"/>
              <a:t>Can cause </a:t>
            </a:r>
            <a:r>
              <a:rPr lang="en-US" sz="2000" dirty="0" err="1"/>
              <a:t>hypertriglyceridemia</a:t>
            </a:r>
            <a:r>
              <a:rPr lang="en-US" sz="2000" dirty="0"/>
              <a:t>.</a:t>
            </a:r>
          </a:p>
          <a:p>
            <a:pPr>
              <a:buNone/>
            </a:pPr>
            <a:r>
              <a:rPr lang="en-US" sz="2000" dirty="0"/>
              <a:t>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Nicotinic acid</a:t>
            </a:r>
          </a:p>
        </p:txBody>
      </p:sp>
      <p:sp>
        <p:nvSpPr>
          <p:cNvPr id="3" name="Content Placeholder 2"/>
          <p:cNvSpPr>
            <a:spLocks noGrp="1"/>
          </p:cNvSpPr>
          <p:nvPr>
            <p:ph idx="1"/>
          </p:nvPr>
        </p:nvSpPr>
        <p:spPr>
          <a:xfrm>
            <a:off x="677334" y="1489420"/>
            <a:ext cx="8382000" cy="4754563"/>
          </a:xfrm>
        </p:spPr>
        <p:txBody>
          <a:bodyPr>
            <a:noAutofit/>
          </a:bodyPr>
          <a:lstStyle/>
          <a:p>
            <a:r>
              <a:rPr lang="en-US" sz="2400" dirty="0"/>
              <a:t>Niacin </a:t>
            </a:r>
            <a:r>
              <a:rPr lang="en-US" sz="2400" dirty="0">
                <a:latin typeface="Calibri"/>
                <a:cs typeface="Calibri"/>
              </a:rPr>
              <a:t>↑</a:t>
            </a:r>
            <a:r>
              <a:rPr lang="en-US" sz="2400" dirty="0"/>
              <a:t>HDL-C,</a:t>
            </a:r>
            <a:r>
              <a:rPr lang="en-US" sz="2400" dirty="0">
                <a:latin typeface="Calibri"/>
                <a:cs typeface="Calibri"/>
              </a:rPr>
              <a:t>↓</a:t>
            </a:r>
            <a:r>
              <a:rPr lang="en-US" sz="2400" dirty="0"/>
              <a:t> TG levels &amp; </a:t>
            </a:r>
            <a:r>
              <a:rPr lang="en-US" sz="2400" dirty="0">
                <a:latin typeface="Calibri"/>
                <a:cs typeface="Calibri"/>
              </a:rPr>
              <a:t>↓VLDL production</a:t>
            </a:r>
            <a:r>
              <a:rPr lang="en-US" sz="2400" dirty="0"/>
              <a:t>.</a:t>
            </a:r>
          </a:p>
          <a:p>
            <a:r>
              <a:rPr lang="en-US" sz="2400" dirty="0"/>
              <a:t>Modest effects on LDL levels.</a:t>
            </a:r>
          </a:p>
          <a:p>
            <a:r>
              <a:rPr lang="en-US" sz="2400" dirty="0"/>
              <a:t>Doses- 2000 to 3000 mg/day TID.</a:t>
            </a:r>
          </a:p>
          <a:p>
            <a:r>
              <a:rPr lang="en-US" sz="2400" dirty="0"/>
              <a:t>S.E-Skin flushing, attenuated by aspirin &amp; prostaglandin D2 receptor antagonist </a:t>
            </a:r>
            <a:r>
              <a:rPr lang="en-US" sz="2400" dirty="0" err="1"/>
              <a:t>laropiprant</a:t>
            </a:r>
            <a:r>
              <a:rPr lang="en-US" sz="2400" dirty="0"/>
              <a:t>. </a:t>
            </a:r>
          </a:p>
          <a:p>
            <a:r>
              <a:rPr lang="en-US" sz="2400" dirty="0"/>
              <a:t>Other S.E- </a:t>
            </a:r>
            <a:r>
              <a:rPr lang="en-US" sz="2400" dirty="0" err="1"/>
              <a:t>Hyperuricemia</a:t>
            </a:r>
            <a:r>
              <a:rPr lang="en-US" sz="2400" dirty="0"/>
              <a:t>, Hyperglycemia, </a:t>
            </a:r>
            <a:r>
              <a:rPr lang="en-US" sz="2400" dirty="0" err="1"/>
              <a:t>Hepatotoxicity</a:t>
            </a:r>
            <a:r>
              <a:rPr lang="en-US" sz="2400" dirty="0"/>
              <a:t>, </a:t>
            </a:r>
            <a:r>
              <a:rPr lang="en-US" sz="2400" dirty="0" err="1"/>
              <a:t>Acanthosis</a:t>
            </a:r>
            <a:r>
              <a:rPr lang="en-US" sz="2400" dirty="0"/>
              <a:t> </a:t>
            </a:r>
            <a:r>
              <a:rPr lang="en-US" sz="2400" dirty="0" err="1"/>
              <a:t>nigricans</a:t>
            </a:r>
            <a:r>
              <a:rPr lang="en-US" sz="2400" dirty="0"/>
              <a:t>, and gastritis. </a:t>
            </a:r>
          </a:p>
          <a:p>
            <a:r>
              <a:rPr lang="en-US" sz="2400" dirty="0"/>
              <a:t>The mechanism of action of niacin remains unsettled.</a:t>
            </a:r>
          </a:p>
          <a:p>
            <a:r>
              <a:rPr lang="en-US" sz="2400" dirty="0"/>
              <a:t>Large clinical trials do not support the ability of niacin therapy to improve cardiovascular outcomes in patients receiving </a:t>
            </a:r>
            <a:r>
              <a:rPr lang="en-US" sz="2400" dirty="0" err="1"/>
              <a:t>statins</a:t>
            </a:r>
            <a:r>
              <a:rPr lang="en-US" sz="2400" dirty="0"/>
              <a:t>.</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PCSK9 inhibitors</a:t>
            </a:r>
            <a:br>
              <a:rPr lang="en-US" dirty="0"/>
            </a:br>
            <a:endParaRPr lang="en-US" dirty="0"/>
          </a:p>
        </p:txBody>
      </p:sp>
      <p:sp>
        <p:nvSpPr>
          <p:cNvPr id="3" name="Content Placeholder 2"/>
          <p:cNvSpPr>
            <a:spLocks noGrp="1"/>
          </p:cNvSpPr>
          <p:nvPr>
            <p:ph idx="1"/>
          </p:nvPr>
        </p:nvSpPr>
        <p:spPr>
          <a:xfrm>
            <a:off x="677334" y="1371600"/>
            <a:ext cx="8458200" cy="5486400"/>
          </a:xfrm>
        </p:spPr>
        <p:txBody>
          <a:bodyPr>
            <a:normAutofit/>
          </a:bodyPr>
          <a:lstStyle/>
          <a:p>
            <a:r>
              <a:rPr lang="en-US" sz="2800" dirty="0"/>
              <a:t>Monoclonal antibodies that inhibit </a:t>
            </a:r>
            <a:r>
              <a:rPr lang="en-US" sz="2800" dirty="0" err="1"/>
              <a:t>proprotein</a:t>
            </a:r>
            <a:r>
              <a:rPr lang="en-US" sz="2800" dirty="0"/>
              <a:t> </a:t>
            </a:r>
            <a:r>
              <a:rPr lang="en-US" sz="2800" dirty="0" err="1"/>
              <a:t>convertase</a:t>
            </a:r>
            <a:r>
              <a:rPr lang="en-US" sz="2800" dirty="0"/>
              <a:t> </a:t>
            </a:r>
            <a:r>
              <a:rPr lang="en-US" sz="2800" dirty="0" err="1"/>
              <a:t>subtilisin–kexin</a:t>
            </a:r>
            <a:r>
              <a:rPr lang="en-US" sz="2800" dirty="0"/>
              <a:t> type 9 (PCSK9) have emerged as a new class of drugs that effectively lower LDL cholesterol levels.</a:t>
            </a:r>
          </a:p>
          <a:p>
            <a:r>
              <a:rPr lang="en-US" sz="2800" dirty="0" err="1"/>
              <a:t>Evolocumab</a:t>
            </a:r>
            <a:r>
              <a:rPr lang="en-US" sz="2800" dirty="0"/>
              <a:t>, </a:t>
            </a:r>
            <a:r>
              <a:rPr lang="en-US" sz="2800" dirty="0" err="1"/>
              <a:t>alirocumab</a:t>
            </a:r>
            <a:r>
              <a:rPr lang="en-US" sz="2800" dirty="0"/>
              <a:t>.</a:t>
            </a:r>
          </a:p>
          <a:p>
            <a:r>
              <a:rPr lang="en-US" sz="2800" dirty="0" err="1"/>
              <a:t>Injectables</a:t>
            </a:r>
            <a:r>
              <a:rPr lang="en-US" sz="2800" dirty="0"/>
              <a:t> 2weekly or monthly</a:t>
            </a:r>
          </a:p>
          <a:p>
            <a:r>
              <a:rPr lang="en-US" sz="2800" dirty="0"/>
              <a:t>Can reduce LDL –C </a:t>
            </a:r>
            <a:r>
              <a:rPr lang="en-US" sz="2800" dirty="0" err="1"/>
              <a:t>upto</a:t>
            </a:r>
            <a:r>
              <a:rPr lang="en-US" sz="2800" dirty="0"/>
              <a:t> 60% from baselines.</a:t>
            </a:r>
          </a:p>
          <a:p>
            <a:r>
              <a:rPr lang="en-US" sz="2800" dirty="0"/>
              <a:t>Trials supporting GAUSS-2, RUTHERFORD-2, LAPLACE-2, DESCARTES, and TESLA Part B</a:t>
            </a:r>
          </a:p>
          <a:p>
            <a:r>
              <a:rPr lang="en-US" sz="2800" dirty="0"/>
              <a:t>The latest is FOURIER Trial -2017</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CETP inhibitors</a:t>
            </a:r>
          </a:p>
        </p:txBody>
      </p:sp>
      <p:sp>
        <p:nvSpPr>
          <p:cNvPr id="3" name="Content Placeholder 2"/>
          <p:cNvSpPr>
            <a:spLocks noGrp="1"/>
          </p:cNvSpPr>
          <p:nvPr>
            <p:ph idx="1"/>
          </p:nvPr>
        </p:nvSpPr>
        <p:spPr>
          <a:xfrm>
            <a:off x="677334" y="1649896"/>
            <a:ext cx="8610600" cy="4953000"/>
          </a:xfrm>
        </p:spPr>
        <p:txBody>
          <a:bodyPr>
            <a:normAutofit lnSpcReduction="10000"/>
          </a:bodyPr>
          <a:lstStyle/>
          <a:p>
            <a:r>
              <a:rPr lang="en-US" sz="2400" dirty="0" err="1"/>
              <a:t>Cholesteryl</a:t>
            </a:r>
            <a:r>
              <a:rPr lang="en-US" sz="2400" dirty="0"/>
              <a:t> Ester Transfer Protein Inhibitors </a:t>
            </a:r>
            <a:endParaRPr lang="en-US" sz="2400" dirty="0">
              <a:latin typeface="Calibri"/>
              <a:cs typeface="Calibri"/>
            </a:endParaRPr>
          </a:p>
          <a:p>
            <a:r>
              <a:rPr lang="en-US" sz="2400" dirty="0">
                <a:latin typeface="Calibri"/>
                <a:cs typeface="Calibri"/>
              </a:rPr>
              <a:t>↑HDL-C (138%) and ↓LDL-C (40%)</a:t>
            </a:r>
            <a:endParaRPr lang="en-US" sz="2400" dirty="0"/>
          </a:p>
          <a:p>
            <a:r>
              <a:rPr lang="en-US" sz="2400" dirty="0" err="1"/>
              <a:t>Torcetrapid</a:t>
            </a:r>
            <a:r>
              <a:rPr lang="en-US" sz="2400" dirty="0"/>
              <a:t> </a:t>
            </a:r>
            <a:r>
              <a:rPr lang="en-US" sz="2400" dirty="0">
                <a:sym typeface="Wingdings" pitchFamily="2" charset="2"/>
              </a:rPr>
              <a:t></a:t>
            </a:r>
            <a:r>
              <a:rPr lang="en-US" sz="2400" dirty="0"/>
              <a:t>ILLUMINATE trial-proved toxic and increased mortality hence abandoned.</a:t>
            </a:r>
          </a:p>
          <a:p>
            <a:r>
              <a:rPr lang="en-US" sz="2400" dirty="0" err="1"/>
              <a:t>Dalcetrapid</a:t>
            </a:r>
            <a:r>
              <a:rPr lang="en-US" sz="2400" dirty="0" err="1">
                <a:sym typeface="Wingdings" pitchFamily="2" charset="2"/>
              </a:rPr>
              <a:t></a:t>
            </a:r>
            <a:r>
              <a:rPr lang="en-US" sz="2400" dirty="0" err="1"/>
              <a:t>dal</a:t>
            </a:r>
            <a:r>
              <a:rPr lang="en-US" sz="2400" dirty="0"/>
              <a:t>-OUTCOMES trial-found ineffective.</a:t>
            </a:r>
          </a:p>
          <a:p>
            <a:r>
              <a:rPr lang="en-US" sz="2400" dirty="0" err="1"/>
              <a:t>Anacetrapib</a:t>
            </a:r>
            <a:r>
              <a:rPr lang="en-US" sz="2400" dirty="0"/>
              <a:t> </a:t>
            </a:r>
          </a:p>
          <a:p>
            <a:pPr lvl="1"/>
            <a:r>
              <a:rPr lang="en-US" sz="2400" dirty="0"/>
              <a:t>DEFINE trial- phase II clinical trial good results.</a:t>
            </a:r>
          </a:p>
          <a:p>
            <a:pPr lvl="1"/>
            <a:r>
              <a:rPr lang="en-US" sz="2400" dirty="0"/>
              <a:t>REVEAL trial – use of </a:t>
            </a:r>
            <a:r>
              <a:rPr lang="en-US" sz="2400" dirty="0" err="1"/>
              <a:t>anacetrapib</a:t>
            </a:r>
            <a:r>
              <a:rPr lang="en-US" sz="2400" dirty="0"/>
              <a:t> in those receiving intensive statin therapy resulted in lower incidence of major coronary events</a:t>
            </a:r>
          </a:p>
          <a:p>
            <a:r>
              <a:rPr lang="en-US" sz="2400" dirty="0"/>
              <a:t>Evacetrapib </a:t>
            </a:r>
            <a:r>
              <a:rPr lang="en-US" sz="2400" dirty="0">
                <a:sym typeface="Wingdings" pitchFamily="2" charset="2"/>
              </a:rPr>
              <a:t></a:t>
            </a:r>
            <a:r>
              <a:rPr lang="en-US" sz="2400" dirty="0"/>
              <a:t>ACCELERATE trial-not </a:t>
            </a:r>
            <a:r>
              <a:rPr lang="en-US" sz="2400" dirty="0" err="1"/>
              <a:t>a/w</a:t>
            </a:r>
            <a:r>
              <a:rPr lang="en-US" sz="2400" dirty="0"/>
              <a:t> lower rate of cardiovascular events </a:t>
            </a:r>
            <a:r>
              <a:rPr lang="en-US" sz="2400"/>
              <a:t>than placebo</a:t>
            </a: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2818" name="Picture 2"/>
          <p:cNvPicPr>
            <a:picLocks noGrp="1" noChangeAspect="1" noChangeArrowheads="1"/>
          </p:cNvPicPr>
          <p:nvPr>
            <p:ph idx="1"/>
          </p:nvPr>
        </p:nvPicPr>
        <p:blipFill>
          <a:blip r:embed="rId2"/>
          <a:srcRect l="13084" t="33672" r="47160" b="13780"/>
          <a:stretch>
            <a:fillRect/>
          </a:stretch>
        </p:blipFill>
        <p:spPr bwMode="auto">
          <a:xfrm>
            <a:off x="918018" y="413657"/>
            <a:ext cx="8115300" cy="6030685"/>
          </a:xfrm>
          <a:prstGeom prst="rect">
            <a:avLst/>
          </a:prstGeom>
          <a:noFill/>
          <a:ln w="9525">
            <a:noFill/>
            <a:miter lim="800000"/>
            <a:headEnd/>
            <a:tailEnd/>
          </a:ln>
          <a:effec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 therapy </a:t>
            </a:r>
          </a:p>
        </p:txBody>
      </p:sp>
      <p:sp>
        <p:nvSpPr>
          <p:cNvPr id="3" name="Content Placeholder 2"/>
          <p:cNvSpPr>
            <a:spLocks noGrp="1"/>
          </p:cNvSpPr>
          <p:nvPr>
            <p:ph idx="1"/>
          </p:nvPr>
        </p:nvSpPr>
        <p:spPr>
          <a:xfrm>
            <a:off x="399039" y="1488613"/>
            <a:ext cx="8596668" cy="3880773"/>
          </a:xfrm>
        </p:spPr>
        <p:txBody>
          <a:bodyPr>
            <a:noAutofit/>
          </a:bodyPr>
          <a:lstStyle/>
          <a:p>
            <a:r>
              <a:rPr lang="en-US" sz="2800" dirty="0"/>
              <a:t>In patients with </a:t>
            </a:r>
            <a:r>
              <a:rPr lang="en-US" sz="2800" dirty="0" err="1"/>
              <a:t>HoFH</a:t>
            </a:r>
            <a:r>
              <a:rPr lang="en-US" sz="2800" dirty="0"/>
              <a:t> initial trials were not successful. </a:t>
            </a:r>
          </a:p>
          <a:p>
            <a:r>
              <a:rPr lang="en-US" sz="2800" dirty="0"/>
              <a:t>But it is found to be effective in</a:t>
            </a:r>
          </a:p>
          <a:p>
            <a:pPr lvl="1"/>
            <a:r>
              <a:rPr lang="en-US" sz="2800" dirty="0" err="1"/>
              <a:t>Abetalipoproteinemia</a:t>
            </a:r>
            <a:r>
              <a:rPr lang="en-US" sz="2800" dirty="0"/>
              <a:t>, </a:t>
            </a:r>
          </a:p>
          <a:p>
            <a:pPr lvl="1"/>
            <a:r>
              <a:rPr lang="en-US" sz="2800" dirty="0"/>
              <a:t>LPL deficiency,</a:t>
            </a:r>
          </a:p>
          <a:p>
            <a:pPr lvl="1"/>
            <a:r>
              <a:rPr lang="en-US" sz="2800" dirty="0" err="1"/>
              <a:t>Niemann</a:t>
            </a:r>
            <a:r>
              <a:rPr lang="en-US" sz="2800" dirty="0"/>
              <a:t>-Pick type C disease, </a:t>
            </a:r>
          </a:p>
          <a:p>
            <a:pPr lvl="1"/>
            <a:r>
              <a:rPr lang="en-US" sz="2800" dirty="0" err="1"/>
              <a:t>Sitosterolemia</a:t>
            </a:r>
            <a:r>
              <a:rPr lang="en-US" sz="2800" dirty="0"/>
              <a:t>, </a:t>
            </a:r>
          </a:p>
          <a:p>
            <a:pPr lvl="1"/>
            <a:r>
              <a:rPr lang="en-US" sz="2800" dirty="0"/>
              <a:t>Tangier disease. </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FE1A1-E9DF-4C54-A344-7A058A59EEDE}"/>
              </a:ext>
            </a:extLst>
          </p:cNvPr>
          <p:cNvSpPr>
            <a:spLocks noGrp="1"/>
          </p:cNvSpPr>
          <p:nvPr>
            <p:ph type="title"/>
          </p:nvPr>
        </p:nvSpPr>
        <p:spPr>
          <a:xfrm>
            <a:off x="3595332" y="1879232"/>
            <a:ext cx="8596668" cy="1826581"/>
          </a:xfrm>
        </p:spPr>
        <p:txBody>
          <a:bodyPr/>
          <a:lstStyle/>
          <a:p>
            <a:r>
              <a:rPr lang="en-US" dirty="0"/>
              <a:t>THANK YOU </a:t>
            </a:r>
            <a:endParaRPr lang="en-IN" dirty="0"/>
          </a:p>
        </p:txBody>
      </p:sp>
      <p:sp>
        <p:nvSpPr>
          <p:cNvPr id="3" name="Text Placeholder 2">
            <a:extLst>
              <a:ext uri="{FF2B5EF4-FFF2-40B4-BE49-F238E27FC236}">
                <a16:creationId xmlns:a16="http://schemas.microsoft.com/office/drawing/2014/main" id="{DBC12986-17FA-42D6-8BB3-F587F0812FEA}"/>
              </a:ext>
            </a:extLst>
          </p:cNvPr>
          <p:cNvSpPr>
            <a:spLocks noGrp="1"/>
          </p:cNvSpPr>
          <p:nvPr>
            <p:ph type="body" idx="1"/>
          </p:nvPr>
        </p:nvSpPr>
        <p:spPr/>
        <p:txBody>
          <a:bodyPr/>
          <a:lstStyle/>
          <a:p>
            <a:endParaRPr lang="en-IN"/>
          </a:p>
        </p:txBody>
      </p:sp>
    </p:spTree>
    <p:extLst>
      <p:ext uri="{BB962C8B-B14F-4D97-AF65-F5344CB8AC3E}">
        <p14:creationId xmlns:p14="http://schemas.microsoft.com/office/powerpoint/2010/main" val="147103654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576</TotalTime>
  <Words>4811</Words>
  <Application>Microsoft Office PowerPoint</Application>
  <PresentationFormat>Widescreen</PresentationFormat>
  <Paragraphs>532</Paragraphs>
  <Slides>91</Slides>
  <Notes>19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91</vt:i4>
      </vt:variant>
    </vt:vector>
  </HeadingPairs>
  <TitlesOfParts>
    <vt:vector size="98" baseType="lpstr">
      <vt:lpstr>Arial</vt:lpstr>
      <vt:lpstr>Calibri</vt:lpstr>
      <vt:lpstr>Trebuchet MS</vt:lpstr>
      <vt:lpstr>Wingdings 2</vt:lpstr>
      <vt:lpstr>Wingdings 3</vt:lpstr>
      <vt:lpstr>Facet</vt:lpstr>
      <vt:lpstr>Photo Editor Photo</vt:lpstr>
      <vt:lpstr>Disorders of lipoprotein metabolism</vt:lpstr>
      <vt:lpstr>Lipid structure and metabolism</vt:lpstr>
      <vt:lpstr>PowerPoint Presentation</vt:lpstr>
      <vt:lpstr> Lipoprotein structure</vt:lpstr>
      <vt:lpstr>PowerPoint Presentation</vt:lpstr>
      <vt:lpstr>Apolipoprotein classes</vt:lpstr>
      <vt:lpstr>Apolipoproteins - functions </vt:lpstr>
      <vt:lpstr>PowerPoint Presentation</vt:lpstr>
      <vt:lpstr>PowerPoint Presentation</vt:lpstr>
      <vt:lpstr>PowerPoint Presentation</vt:lpstr>
      <vt:lpstr>Chylomicrons</vt:lpstr>
      <vt:lpstr>PowerPoint Presentation</vt:lpstr>
      <vt:lpstr>PowerPoint Presentation</vt:lpstr>
      <vt:lpstr>PowerPoint Presentation</vt:lpstr>
      <vt:lpstr>PowerPoint Presentation</vt:lpstr>
      <vt:lpstr>Hepatically derived lipid –VLDL &amp; LDL</vt:lpstr>
      <vt:lpstr>PowerPoint Presentation</vt:lpstr>
      <vt:lpstr>PowerPoint Presentation</vt:lpstr>
      <vt:lpstr>PowerPoint Presentation</vt:lpstr>
      <vt:lpstr>HDL Metabolism and Reverse Cholesterol                 Transport </vt:lpstr>
      <vt:lpstr>PowerPoint Presentation</vt:lpstr>
      <vt:lpstr>PowerPoint Presentation</vt:lpstr>
      <vt:lpstr>Classification - hyperlipidemia</vt:lpstr>
      <vt:lpstr>PowerPoint Presentation</vt:lpstr>
      <vt:lpstr>Primary hyperlipidemia – Fredrickson classification</vt:lpstr>
      <vt:lpstr>PowerPoint Presentation</vt:lpstr>
      <vt:lpstr>PowerPoint Presentation</vt:lpstr>
      <vt:lpstr>Alternative classifications</vt:lpstr>
      <vt:lpstr>Lipid disorders associated with elevated LDL and normal triglycerides </vt:lpstr>
      <vt:lpstr>Familial hypercholesterolemia</vt:lpstr>
      <vt:lpstr>Familial hypercholesterolemia</vt:lpstr>
      <vt:lpstr>PowerPoint Presentation</vt:lpstr>
      <vt:lpstr>PowerPoint Presentation</vt:lpstr>
      <vt:lpstr>Simon Broome criteria-UK</vt:lpstr>
      <vt:lpstr>MEDPED criteria-USA</vt:lpstr>
      <vt:lpstr>Dutch Lipid Clinic criteria</vt:lpstr>
      <vt:lpstr>Screening of FH recommendations by US National Lipid association</vt:lpstr>
      <vt:lpstr>Familial Defective Apo-B-100 (FDB)</vt:lpstr>
      <vt:lpstr>Autosomal Dominant Hypercholesterolemia -3</vt:lpstr>
      <vt:lpstr>PowerPoint Presentation</vt:lpstr>
      <vt:lpstr>Autosomal Recessive Hypercholesterolemia (ARH)</vt:lpstr>
      <vt:lpstr>Sitosterolemia</vt:lpstr>
      <vt:lpstr>Sitosterolemia</vt:lpstr>
      <vt:lpstr>Polygenic Hypercholesterolemia</vt:lpstr>
      <vt:lpstr>Lipoprotein(a)  </vt:lpstr>
      <vt:lpstr>Lipoprotein(a)  </vt:lpstr>
      <vt:lpstr>Lipoprotein(a)  </vt:lpstr>
      <vt:lpstr>Elevated small dense LDL particles</vt:lpstr>
      <vt:lpstr>PowerPoint Presentation</vt:lpstr>
      <vt:lpstr>PowerPoint Presentation</vt:lpstr>
      <vt:lpstr>Combined dyslipedemia  </vt:lpstr>
      <vt:lpstr>Familial Combined Hyperlipidemia (FCHL)</vt:lpstr>
      <vt:lpstr>Familial Dysbetalipoproteinemia –FDBL  (Type III Hyperlipoproteinemia)</vt:lpstr>
      <vt:lpstr>Familial Dysbetalipoproteinemia (Type III Hyperlipoproteinemia)</vt:lpstr>
      <vt:lpstr>PowerPoint Presentation</vt:lpstr>
      <vt:lpstr>Hepatic Lipase Deficiency</vt:lpstr>
      <vt:lpstr>Lipid Disorders Associated with Elevated Triglycerides</vt:lpstr>
      <vt:lpstr>Familial Chylomicronemia Syndrome </vt:lpstr>
      <vt:lpstr>Familial Chylomicronemia Syndrome </vt:lpstr>
      <vt:lpstr>PowerPoint Presentation</vt:lpstr>
      <vt:lpstr>Familial chylomicronemia syndrome</vt:lpstr>
      <vt:lpstr>Familial Hypertriglyceridemia (FHTG)</vt:lpstr>
      <vt:lpstr>HYPERTRIGLYCERIDEMIA  - OTHER CAUSES</vt:lpstr>
      <vt:lpstr>Inherited Causes of Low Levels of  Apo B Containing Lipoproteins</vt:lpstr>
      <vt:lpstr>PCSK9 Deficiency</vt:lpstr>
      <vt:lpstr>Abetalipoproteinemia</vt:lpstr>
      <vt:lpstr> Genetic Disorders of HDL Metabolism </vt:lpstr>
      <vt:lpstr>Gene Deletions in the ApoAV-AI-CIII-AIV Locus and Coding Mutations in ApoA-I</vt:lpstr>
      <vt:lpstr>Tangier Disease (ABCA1 Deficiency)</vt:lpstr>
      <vt:lpstr>LCAT Deficiency</vt:lpstr>
      <vt:lpstr>Primary Hypoalphalipoproteinemia (Isolated low HDL Syndrome) </vt:lpstr>
      <vt:lpstr>Inherited causes of high levels of HDL-C</vt:lpstr>
      <vt:lpstr>TREATMENT</vt:lpstr>
      <vt:lpstr>NO more diet control   Exercise recommendation</vt:lpstr>
      <vt:lpstr>Life style modification</vt:lpstr>
      <vt:lpstr>Treatment of HoFH</vt:lpstr>
      <vt:lpstr>LDL apheresis </vt:lpstr>
      <vt:lpstr>PowerPoint Presentation</vt:lpstr>
      <vt:lpstr>Lomitapide</vt:lpstr>
      <vt:lpstr>Mipomersen </vt:lpstr>
      <vt:lpstr>Statins </vt:lpstr>
      <vt:lpstr>PowerPoint Presentation</vt:lpstr>
      <vt:lpstr>PowerPoint Presentation</vt:lpstr>
      <vt:lpstr>Ezetimibe</vt:lpstr>
      <vt:lpstr>Fibrates </vt:lpstr>
      <vt:lpstr>Bile Acid Sequestrant</vt:lpstr>
      <vt:lpstr>Nicotinic acid</vt:lpstr>
      <vt:lpstr>PCSK9 inhibitors </vt:lpstr>
      <vt:lpstr>CETP inhibitors</vt:lpstr>
      <vt:lpstr>Gene therapy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praveen</dc:creator>
  <cp:lastModifiedBy>praveen</cp:lastModifiedBy>
  <cp:revision>76</cp:revision>
  <dcterms:created xsi:type="dcterms:W3CDTF">2021-03-07T05:40:24Z</dcterms:created>
  <dcterms:modified xsi:type="dcterms:W3CDTF">2021-03-18T17:40:45Z</dcterms:modified>
</cp:coreProperties>
</file>